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5"/>
  </p:notesMasterIdLst>
  <p:sldIdLst>
    <p:sldId id="256" r:id="rId2"/>
    <p:sldId id="315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7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83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257" r:id="rId46"/>
    <p:sldId id="258" r:id="rId47"/>
    <p:sldId id="259" r:id="rId48"/>
    <p:sldId id="260" r:id="rId49"/>
    <p:sldId id="261" r:id="rId50"/>
    <p:sldId id="262" r:id="rId51"/>
    <p:sldId id="263" r:id="rId52"/>
    <p:sldId id="264" r:id="rId53"/>
    <p:sldId id="265" r:id="rId54"/>
    <p:sldId id="266" r:id="rId55"/>
    <p:sldId id="267" r:id="rId56"/>
    <p:sldId id="270" r:id="rId57"/>
    <p:sldId id="268" r:id="rId58"/>
    <p:sldId id="269" r:id="rId59"/>
    <p:sldId id="271" r:id="rId60"/>
    <p:sldId id="272" r:id="rId61"/>
    <p:sldId id="277" r:id="rId62"/>
    <p:sldId id="273" r:id="rId63"/>
    <p:sldId id="274" r:id="rId64"/>
    <p:sldId id="275" r:id="rId65"/>
    <p:sldId id="276" r:id="rId66"/>
    <p:sldId id="278" r:id="rId67"/>
    <p:sldId id="327" r:id="rId68"/>
    <p:sldId id="279" r:id="rId69"/>
    <p:sldId id="280" r:id="rId70"/>
    <p:sldId id="281" r:id="rId71"/>
    <p:sldId id="282" r:id="rId72"/>
    <p:sldId id="328" r:id="rId73"/>
    <p:sldId id="329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默认节" id="{86CC22F5-8C41-4266-B6E8-D1F9DD3A4D7E}">
          <p14:sldIdLst>
            <p14:sldId id="256"/>
            <p14:sldId id="315"/>
          </p14:sldIdLst>
        </p14:section>
        <p14:section name="Misc Chowder" id="{FF3CE548-3741-4E19-91F4-CC3E9A67D5FB}">
          <p14:sldIdLst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7"/>
          </p14:sldIdLst>
        </p14:section>
        <p14:section name="life" id="{50E1454D-2672-4514-9589-7F3F86C1DB6B}">
          <p14:sldIdLst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mc_joinin" id="{71F3A9AE-7F53-4233-A7B1-A92CC48D6B46}">
          <p14:sldIdLst>
            <p14:sldId id="283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mc_champion" id="{E308354B-C079-4EDC-9946-C6719F8BC62D}">
          <p14:sldIdLst>
            <p14:sldId id="299"/>
            <p14:sldId id="300"/>
            <p14:sldId id="301"/>
            <p14:sldId id="302"/>
            <p14:sldId id="303"/>
          </p14:sldIdLst>
        </p14:section>
        <p14:section name="mc_easybgm" id="{0B29C43A-D1DB-4CF4-9944-10311B6AF3F0}">
          <p14:sldIdLst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</p14:sldIdLst>
        </p14:section>
        <p14:section name="check in" id="{04768263-3A07-4DD0-B1B4-DF5C2CAFDDE2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mc_logclient" id="{92C6F765-3E6C-4529-B38D-27BC63B91D3D}">
          <p14:sldIdLst>
            <p14:sldId id="267"/>
            <p14:sldId id="270"/>
            <p14:sldId id="268"/>
            <p14:sldId id="269"/>
            <p14:sldId id="271"/>
            <p14:sldId id="272"/>
            <p14:sldId id="277"/>
            <p14:sldId id="273"/>
            <p14:sldId id="274"/>
            <p14:sldId id="275"/>
            <p14:sldId id="276"/>
            <p14:sldId id="278"/>
            <p14:sldId id="327"/>
            <p14:sldId id="279"/>
            <p14:sldId id="280"/>
            <p14:sldId id="281"/>
            <p14:sldId id="282"/>
          </p14:sldIdLst>
        </p14:section>
        <p14:section name="End" id="{55E50580-7882-4DC3-B516-8021899B71EF}">
          <p14:sldIdLst>
            <p14:sldId id="328"/>
            <p14:sldId id="329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75" d="100"/>
          <a:sy n="75" d="100"/>
        </p:scale>
        <p:origin x="-49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127E3-6550-4583-B2AF-8E7AA74C594B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C6718-2977-4C05-B252-4F4585281F8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15538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796EF39-F03D-4DC5-8476-7F2630466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479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23371578-7EDA-4C75-92A5-9FBDECAC5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0035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="" xmlns:p14="http://schemas.microsoft.com/office/powerpoint/2010/main" val="19471037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CA9B389-1E17-4C2C-8762-237E7CA4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9" y="71871"/>
            <a:ext cx="12053454" cy="70398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83971B8-F900-43EB-87D1-727864FBE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8" y="895929"/>
            <a:ext cx="12053453" cy="5890200"/>
          </a:xfrm>
        </p:spPr>
        <p:txBody>
          <a:bodyPr anchor="ctr"/>
          <a:lstStyle>
            <a:lvl3pPr>
              <a:defRPr sz="2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36A9B32-2C49-4278-B413-163459CC8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FCB3B-9727-4635-904F-FBBB3BD9516B}" type="datetime10">
              <a:rPr lang="zh-CN" altLang="en-US" smtClean="0"/>
              <a:pPr/>
              <a:t>23:52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4DD672F3-1F3D-4897-8048-22D59597C7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492875"/>
            <a:ext cx="797560" cy="365125"/>
          </a:xfrm>
        </p:spPr>
        <p:txBody>
          <a:bodyPr/>
          <a:lstStyle>
            <a:lvl1pPr>
              <a:defRPr lang="en-US" altLang="zh-CN" smtClean="0"/>
            </a:lvl1pPr>
          </a:lstStyle>
          <a:p>
            <a:fld id="{DE630DF2-FC2C-4443-A043-BE5DC0D2AEDB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049026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双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CA9B389-1E17-4C2C-8762-237E7CA4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9" y="71871"/>
            <a:ext cx="12053454" cy="70398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83971B8-F900-43EB-87D1-727864FBE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9" y="895929"/>
            <a:ext cx="6040582" cy="5890200"/>
          </a:xfrm>
        </p:spPr>
        <p:txBody>
          <a:bodyPr anchor="ctr"/>
          <a:lstStyle>
            <a:lvl3pPr>
              <a:defRPr sz="2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="" xmlns:a16="http://schemas.microsoft.com/office/drawing/2014/main" id="{5352617E-0C48-4403-934A-BB81CC3731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5999" y="895928"/>
            <a:ext cx="6040581" cy="5890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mtClean="0"/>
            </a:lvl1pPr>
            <a:lvl2pPr>
              <a:defRPr lang="zh-CN" altLang="en-US" smtClean="0"/>
            </a:lvl2pPr>
            <a:lvl3pPr>
              <a:defRPr lang="zh-CN" altLang="en-US" sz="22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DF8710A-5196-4F07-9CBB-BA7F20A1F6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68E25BB-6358-4045-AEE1-23BD89428C3B}" type="datetime10">
              <a:rPr lang="zh-CN" altLang="en-US" smtClean="0"/>
              <a:pPr/>
              <a:t>23:52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7A81D9F-2A3A-4C1D-ACAC-C922401A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2302505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7984377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AC06CD8E-ACD5-42CA-8B50-CC8263C8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67A98E3-6777-46AC-8F21-59F76536E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9181A38-472B-45FF-B4CF-3DA1792EF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440" y="6492875"/>
            <a:ext cx="7975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00">
                <a:solidFill>
                  <a:srgbClr val="00B0F0"/>
                </a:solidFill>
              </a:defRPr>
            </a:lvl1pPr>
          </a:lstStyle>
          <a:p>
            <a:fld id="{C42BA402-51B5-45EB-AF7D-E1F52CF4C8D8}" type="datetime10">
              <a:rPr lang="zh-CN" altLang="en-US" smtClean="0"/>
              <a:pPr/>
              <a:t>23:52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F59AA1B5-0AED-493B-9D0E-7BEC21B9E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4"/>
            <a:ext cx="7975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00">
                <a:solidFill>
                  <a:srgbClr val="00B0F0"/>
                </a:solidFill>
              </a:defRPr>
            </a:lvl1pPr>
          </a:lstStyle>
          <a:p>
            <a:fld id="{DE630DF2-FC2C-4443-A043-BE5DC0D2AED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86937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5" r:id="rId4"/>
  </p:sldLayoutIdLst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rarlab.com/technote.htm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20BE26-92BD-439A-8CA4-6297160C9A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De1CTF </a:t>
            </a:r>
            <a:r>
              <a:rPr lang="zh-CN" altLang="en-US" dirty="0"/>
              <a:t>部分题目回顾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6C4A4125-2C70-4E65-8811-0340B16DA5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肖元安 </a:t>
            </a:r>
            <a:r>
              <a:rPr lang="en-US" altLang="zh-CN" dirty="0"/>
              <a:t>xmcp@pku.edu.cn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6217176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90BBD0B-97A8-4EAB-BB52-F7BC1E72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爆破下密码，是</a:t>
            </a:r>
            <a:r>
              <a:rPr lang="en-US" altLang="zh-CN" dirty="0"/>
              <a:t>DE34Q1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90F8F1FD-EC38-4549-BAA0-7B0FC9B94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81031" y="2465427"/>
            <a:ext cx="4389500" cy="2751058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="" xmlns:a16="http://schemas.microsoft.com/office/drawing/2014/main" id="{38801A2F-9DF5-40CE-99DA-B3397857585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8168640" y="2659821"/>
            <a:ext cx="1895158" cy="236227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4026D89-6ADD-42A1-A96A-D2B06369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958346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208EE37-E335-4357-8708-D2B4E4DB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DCFBC3AC-6C9E-4DC8-918A-20685EBC0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5013" y="895350"/>
            <a:ext cx="5681537" cy="5891213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="" xmlns:a16="http://schemas.microsoft.com/office/drawing/2014/main" id="{69B239AE-124E-4ED8-8399-4B6438520B9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7780020" y="2911184"/>
            <a:ext cx="2672398" cy="185954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AAA6802-15DA-4C10-945B-A5D2A9F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211333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82A0F14-448D-4E27-BF9D-5E9A329E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www.rarlab.com/technote.htm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D1C61649-0086-4AF1-8219-B47DC5EAE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5563" y="2066999"/>
            <a:ext cx="6040437" cy="354791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339F4FC-FBD2-4636-88D7-DF607206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14" name="内容占位符 13">
            <a:extLst>
              <a:ext uri="{FF2B5EF4-FFF2-40B4-BE49-F238E27FC236}">
                <a16:creationId xmlns="" xmlns:a16="http://schemas.microsoft.com/office/drawing/2014/main" id="{3231E41E-7936-412C-B1C7-6D68102F248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 cstate="print"/>
          <a:stretch>
            <a:fillRect/>
          </a:stretch>
        </p:blipFill>
        <p:spPr>
          <a:xfrm>
            <a:off x="6921112" y="1873772"/>
            <a:ext cx="4473328" cy="12955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C26C74F-8AD3-4B83-881C-175662DE6A8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5858" y="3291706"/>
            <a:ext cx="4884843" cy="30787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885029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3776A88-8E51-4B89-87F4-99D64BF5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改成 </a:t>
            </a:r>
            <a:r>
              <a:rPr lang="en-US" altLang="zh-CN" dirty="0"/>
              <a:t>File header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="" xmlns:a16="http://schemas.microsoft.com/office/drawing/2014/main" id="{FE948638-741B-4ADE-94AF-C5822F091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8759" y="3086101"/>
            <a:ext cx="6743940" cy="1509712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F9A6C7D6-4DD4-4784-B3F9-0F2E94BCDD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6992334" y="3017521"/>
            <a:ext cx="4948810" cy="164687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B4A0811-44CF-4CFD-9009-981AE421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8616099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="" xmlns:a16="http://schemas.microsoft.com/office/drawing/2014/main" id="{CEA3BB0C-7B05-4A29-A287-190BF5C2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="" xmlns:a16="http://schemas.microsoft.com/office/drawing/2014/main" id="{8A4122C9-B076-4CF5-AD8A-55A3966C9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其实最后一步的考点就是</a:t>
            </a:r>
            <a:r>
              <a:rPr lang="en-US" altLang="zh-CN" dirty="0"/>
              <a:t>NTFS</a:t>
            </a:r>
            <a:r>
              <a:rPr lang="zh-CN" altLang="en-US" dirty="0"/>
              <a:t>备用数据流 </a:t>
            </a:r>
            <a:r>
              <a:rPr lang="en-US" altLang="zh-CN" dirty="0"/>
              <a:t>(ADS) </a:t>
            </a:r>
            <a:r>
              <a:rPr lang="zh-CN" altLang="en-US" dirty="0"/>
              <a:t>而已</a:t>
            </a:r>
            <a:endParaRPr lang="en-US" altLang="zh-CN" dirty="0"/>
          </a:p>
          <a:p>
            <a:r>
              <a:rPr lang="zh-CN" altLang="en-US" dirty="0"/>
              <a:t>理论上解压出来</a:t>
            </a:r>
            <a:r>
              <a:rPr lang="en-US" altLang="zh-CN" dirty="0" err="1"/>
              <a:t>dir</a:t>
            </a:r>
            <a:r>
              <a:rPr lang="en-US" altLang="zh-CN" dirty="0"/>
              <a:t> /r</a:t>
            </a:r>
            <a:r>
              <a:rPr lang="zh-CN" altLang="en-US" dirty="0"/>
              <a:t>看下</a:t>
            </a:r>
            <a:r>
              <a:rPr lang="en-US" altLang="zh-CN" dirty="0"/>
              <a:t>ADS</a:t>
            </a:r>
            <a:r>
              <a:rPr lang="zh-CN" altLang="en-US" dirty="0"/>
              <a:t>就可以了</a:t>
            </a:r>
            <a:endParaRPr lang="en-US" altLang="zh-CN" dirty="0"/>
          </a:p>
          <a:p>
            <a:r>
              <a:rPr lang="zh-CN" altLang="en-US" dirty="0"/>
              <a:t>但我解压出来发现没有</a:t>
            </a:r>
            <a:r>
              <a:rPr lang="en-US" altLang="zh-CN" dirty="0"/>
              <a:t>ADS</a:t>
            </a:r>
            <a:r>
              <a:rPr lang="zh-CN" altLang="en-US" dirty="0"/>
              <a:t>，只能改压缩包，尴尬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30D6B56-6863-4EE2-9D6D-525A5270AE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3490017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122106C-CBE7-4D68-922B-E52A80996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[</a:t>
            </a:r>
            <a:r>
              <a:rPr lang="en-US" altLang="zh-CN" b="1" dirty="0" err="1"/>
              <a:t>misc</a:t>
            </a:r>
            <a:r>
              <a:rPr lang="en-US" altLang="zh-CN" b="1" dirty="0"/>
              <a:t>] life</a:t>
            </a:r>
            <a:endParaRPr lang="zh-CN" altLang="en-US" b="1" dirty="0"/>
          </a:p>
        </p:txBody>
      </p:sp>
      <p:pic>
        <p:nvPicPr>
          <p:cNvPr id="6" name="内容占位符 5">
            <a:extLst>
              <a:ext uri="{FF2B5EF4-FFF2-40B4-BE49-F238E27FC236}">
                <a16:creationId xmlns="" xmlns:a16="http://schemas.microsoft.com/office/drawing/2014/main" id="{1868DC41-805D-41CF-AC9B-BAA07FD11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42540" y="2998873"/>
            <a:ext cx="8679932" cy="168416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C30B632A-7878-40A2-B9AF-12B9D1955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392802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D9BBAC7-C7D1-4BCC-9D94-D867AD93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game.jpg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6431EDB3-3F33-4306-8F54-66480191B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28" y="895350"/>
            <a:ext cx="4449556" cy="5891213"/>
          </a:xfrm>
        </p:spPr>
      </p:pic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602EE09D-FA80-41BD-891E-2C4EA1B2D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382959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F26CC35-114D-4D80-AF87-5418A89E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="" xmlns:a16="http://schemas.microsoft.com/office/drawing/2014/main" id="{E62A0AF6-8AD6-4A23-8753-BBDA05294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10540" y="895350"/>
            <a:ext cx="5743933" cy="589121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9936DBAC-C0DC-4720-99A2-DBAFEF9DA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8486165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="" xmlns:a16="http://schemas.microsoft.com/office/drawing/2014/main" id="{E1C698C1-DC4D-47B4-A4E1-326FDEF16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="" xmlns:a16="http://schemas.microsoft.com/office/drawing/2014/main" id="{AE9E4814-58F3-4898-9CBD-53E0FDC6C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8440" y="3280838"/>
            <a:ext cx="1874682" cy="1120237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="" xmlns:a16="http://schemas.microsoft.com/office/drawing/2014/main" id="{92E4DBB3-1822-4BF7-AA60-3D9D1B6EC55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8095086" y="2450186"/>
            <a:ext cx="1219306" cy="830652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2D047AAE-5E37-42F0-8C4B-496CC06C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18</a:t>
            </a:fld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1C0B15C7-E203-4BED-8680-C1F1617A83E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78880" y="3724865"/>
            <a:ext cx="1082134" cy="11888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840712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1DC9109-2984-45FE-A1FC-427D1903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DD24B826-81F3-46AE-B880-26BABAF98D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5999" y="895928"/>
            <a:ext cx="6040581" cy="5890199"/>
          </a:xfrm>
        </p:spPr>
        <p:txBody>
          <a:bodyPr/>
          <a:lstStyle/>
          <a:p>
            <a:r>
              <a:rPr lang="zh-CN" altLang="en-US" dirty="0"/>
              <a:t>这是个啥？？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二维码的一部分？</a:t>
            </a:r>
            <a:endParaRPr lang="en-US" altLang="zh-CN" dirty="0"/>
          </a:p>
          <a:p>
            <a:r>
              <a:rPr lang="en-US" altLang="zh-CN" dirty="0" err="1"/>
              <a:t>DataMatrix</a:t>
            </a:r>
            <a:r>
              <a:rPr lang="zh-CN" altLang="en-US" dirty="0"/>
              <a:t>码？   →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都不是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BA8524C-5C1E-4E40-809D-C2107D8E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3FE31478-F0CB-4090-862A-23F310E56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78280" y="2085958"/>
            <a:ext cx="3195002" cy="35099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7C4AD50C-4249-4B65-A9B1-85844C1ECB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4385"/>
          <a:stretch/>
        </p:blipFill>
        <p:spPr>
          <a:xfrm>
            <a:off x="9890413" y="3082767"/>
            <a:ext cx="1646613" cy="18821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660676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B42EC32-C592-4174-8DC3-81F9D53A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De1CTF </a:t>
            </a:r>
            <a:r>
              <a:rPr lang="zh-CN" altLang="en-US" dirty="0"/>
              <a:t>部分题目回顾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108F0A3-48D7-4406-BB3E-94C6021AD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Misc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☆☆☆　　</a:t>
            </a:r>
            <a:r>
              <a:rPr lang="en-US" altLang="zh-CN" dirty="0" err="1"/>
              <a:t>Misc</a:t>
            </a:r>
            <a:r>
              <a:rPr lang="zh-CN" altLang="en-US" dirty="0"/>
              <a:t>杂烩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　　　　</a:t>
            </a:r>
            <a:r>
              <a:rPr lang="en-US" altLang="zh-CN" dirty="0"/>
              <a:t>life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　　　</a:t>
            </a:r>
            <a:r>
              <a:rPr lang="en-US" altLang="zh-CN" dirty="0" err="1"/>
              <a:t>mc_joinin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　　　</a:t>
            </a:r>
            <a:r>
              <a:rPr lang="en-US" altLang="zh-CN" dirty="0" err="1"/>
              <a:t>mc_champion</a:t>
            </a:r>
            <a:r>
              <a:rPr lang="en-US" altLang="zh-CN" dirty="0"/>
              <a:t> </a:t>
            </a:r>
            <a:r>
              <a:rPr lang="en-US" altLang="zh-CN" dirty="0">
                <a:highlight>
                  <a:srgbClr val="00FF00"/>
                </a:highlight>
              </a:rPr>
              <a:t>*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　　　</a:t>
            </a:r>
            <a:r>
              <a:rPr lang="en-US" altLang="zh-CN" dirty="0" err="1"/>
              <a:t>mc_easybgm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bg1"/>
                </a:solidFill>
                <a:highlight>
                  <a:srgbClr val="FF0000"/>
                </a:highlight>
              </a:rPr>
              <a:t>#</a:t>
            </a:r>
          </a:p>
          <a:p>
            <a:r>
              <a:rPr lang="en-US" altLang="zh-CN" dirty="0"/>
              <a:t>Web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　　　</a:t>
            </a:r>
            <a:r>
              <a:rPr lang="en-US" altLang="zh-CN" dirty="0"/>
              <a:t>check in </a:t>
            </a:r>
            <a:r>
              <a:rPr lang="en-US" altLang="zh-CN" dirty="0">
                <a:highlight>
                  <a:srgbClr val="00FF00"/>
                </a:highlight>
              </a:rPr>
              <a:t>*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☆☆☆☆☆</a:t>
            </a:r>
            <a:r>
              <a:rPr lang="en-US" altLang="zh-CN" dirty="0" err="1"/>
              <a:t>mc_logclient</a:t>
            </a:r>
            <a:r>
              <a:rPr lang="en-US" altLang="zh-CN" dirty="0"/>
              <a:t> </a:t>
            </a:r>
            <a:r>
              <a:rPr lang="en-US" altLang="zh-CN" dirty="0">
                <a:highlight>
                  <a:srgbClr val="00FF00"/>
                </a:highlight>
              </a:rPr>
              <a:t>*</a:t>
            </a:r>
          </a:p>
          <a:p>
            <a:endParaRPr lang="en-US" altLang="zh-CN" dirty="0"/>
          </a:p>
          <a:p>
            <a:r>
              <a:rPr lang="en-US" altLang="zh-CN" dirty="0">
                <a:highlight>
                  <a:srgbClr val="00FF00"/>
                </a:highlight>
              </a:rPr>
              <a:t>*</a:t>
            </a:r>
            <a:r>
              <a:rPr lang="en-US" altLang="zh-CN" dirty="0"/>
              <a:t> </a:t>
            </a:r>
            <a:r>
              <a:rPr lang="zh-CN" altLang="en-US" dirty="0"/>
              <a:t>大概是非预期解；</a:t>
            </a:r>
            <a:r>
              <a:rPr lang="en-US" altLang="zh-CN" dirty="0">
                <a:solidFill>
                  <a:schemeClr val="bg1"/>
                </a:solidFill>
                <a:highlight>
                  <a:srgbClr val="FF0000"/>
                </a:highlight>
              </a:rPr>
              <a:t>#</a:t>
            </a:r>
            <a:r>
              <a:rPr lang="en-US" altLang="zh-CN" dirty="0"/>
              <a:t> </a:t>
            </a:r>
            <a:r>
              <a:rPr lang="zh-CN" altLang="en-US" dirty="0"/>
              <a:t>比赛时没解出来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ADB467DE-5C38-49F7-ADBA-7874B8DCD2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947259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D7C782E-472B-4B20-9A61-6423FBD4A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893BEF3-01CB-47C2-9D9E-A21C3C3D4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关键词</a:t>
            </a:r>
            <a:endParaRPr lang="en-US" altLang="zh-CN" dirty="0"/>
          </a:p>
          <a:p>
            <a:pPr lvl="1"/>
            <a:r>
              <a:rPr lang="en-US" altLang="zh-CN" dirty="0"/>
              <a:t>life</a:t>
            </a:r>
          </a:p>
          <a:p>
            <a:pPr lvl="1"/>
            <a:r>
              <a:rPr lang="en-US" altLang="zh-CN" dirty="0"/>
              <a:t>No Game No Life</a:t>
            </a:r>
          </a:p>
          <a:p>
            <a:pPr lvl="1"/>
            <a:r>
              <a:rPr lang="en-US" altLang="zh-CN" dirty="0"/>
              <a:t>game.jpg</a:t>
            </a:r>
          </a:p>
          <a:p>
            <a:endParaRPr lang="en-US" altLang="zh-CN" dirty="0"/>
          </a:p>
          <a:p>
            <a:r>
              <a:rPr lang="zh-CN" altLang="en-US" dirty="0"/>
              <a:t>→ </a:t>
            </a:r>
            <a:r>
              <a:rPr lang="en-US" altLang="zh-CN" dirty="0"/>
              <a:t>Game of Life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4FF5F2E6-CC6E-4551-B8D1-82ED637807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6202015" y="895350"/>
            <a:ext cx="5828407" cy="5891213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9615551E-224C-4ED5-B73D-4B81CFAB2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333336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DDDD5B1-91A5-4E07-AF79-A7956D79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EF82E8B2-882E-4B73-9892-2DDAD85596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微信扫一扫得到解压密码</a:t>
            </a:r>
            <a:endParaRPr lang="en-US" altLang="zh-CN" dirty="0"/>
          </a:p>
          <a:p>
            <a:pPr lvl="1"/>
            <a:r>
              <a:rPr lang="en-US" altLang="zh-CN" dirty="0"/>
              <a:t>AJTC8ADEVRA13AR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29D27A1-8C2A-4CDC-9DDC-30550B7DC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="" xmlns:a16="http://schemas.microsoft.com/office/drawing/2014/main" id="{8AF05EEF-537E-475D-97F5-45905F9CA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82047" y="2244428"/>
            <a:ext cx="3787468" cy="31930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67CD7D85-C652-4E0A-B538-74E7E145570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2866" y="4294386"/>
            <a:ext cx="4237087" cy="11430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416415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="" xmlns:a16="http://schemas.microsoft.com/office/drawing/2014/main" id="{3583BB89-7AF8-4F94-88D7-63E83C522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726E49F-12B2-41C2-A4B1-BBA3A3502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直接解码是乱码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反转一下再</a:t>
            </a:r>
            <a:r>
              <a:rPr lang="en-US" altLang="zh-CN" dirty="0"/>
              <a:t>Base64</a:t>
            </a:r>
            <a:r>
              <a:rPr lang="zh-CN" altLang="en-US" dirty="0"/>
              <a:t>解码</a:t>
            </a:r>
            <a:endParaRPr lang="en-US" altLang="zh-CN" dirty="0"/>
          </a:p>
          <a:p>
            <a:pPr lvl="1"/>
            <a:r>
              <a:rPr lang="en-US" altLang="zh-CN" dirty="0"/>
              <a:t>d71233d64376f5338647f54727167337f53757f54733c6b7644534135644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反转一下再</a:t>
            </a:r>
            <a:r>
              <a:rPr lang="en-US" altLang="zh-CN" dirty="0"/>
              <a:t>Hex</a:t>
            </a:r>
            <a:r>
              <a:rPr lang="zh-CN" altLang="en-US" dirty="0"/>
              <a:t>解码</a:t>
            </a:r>
            <a:endParaRPr lang="en-US" altLang="zh-CN" dirty="0"/>
          </a:p>
          <a:p>
            <a:pPr lvl="1"/>
            <a:r>
              <a:rPr lang="en-US" altLang="zh-CN" dirty="0"/>
              <a:t>De1CTF{l3t_us_s7art_th3_g4m3!}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004DFA1-6E30-4786-A407-6AA6F3C1E1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7396464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AB550FC-127B-4C7C-8E92-53B9BADE9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[</a:t>
            </a:r>
            <a:r>
              <a:rPr lang="en-US" altLang="zh-CN" b="1" dirty="0" err="1"/>
              <a:t>misc</a:t>
            </a:r>
            <a:r>
              <a:rPr lang="en-US" altLang="zh-CN" b="1" dirty="0"/>
              <a:t>] </a:t>
            </a:r>
            <a:r>
              <a:rPr lang="en-US" altLang="zh-CN" b="1" dirty="0" err="1"/>
              <a:t>mc_joinin</a:t>
            </a:r>
            <a:endParaRPr lang="zh-CN" altLang="en-US" b="1" dirty="0"/>
          </a:p>
        </p:txBody>
      </p:sp>
      <p:pic>
        <p:nvPicPr>
          <p:cNvPr id="6" name="内容占位符 5">
            <a:extLst>
              <a:ext uri="{FF2B5EF4-FFF2-40B4-BE49-F238E27FC236}">
                <a16:creationId xmlns="" xmlns:a16="http://schemas.microsoft.com/office/drawing/2014/main" id="{82322F50-BB3D-4118-AF3C-4A66D1941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87333" y="2446375"/>
            <a:ext cx="8390347" cy="2789162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B6BD18E3-2F8E-43B5-8308-BCD11C9F0F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030290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E3D1305F-5E5A-48C0-B776-BCD60C6F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="" xmlns:a16="http://schemas.microsoft.com/office/drawing/2014/main" id="{EE8125E4-9BE6-4959-9779-7AF93DC53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909" y="895350"/>
            <a:ext cx="5769744" cy="5891213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="" xmlns:a16="http://schemas.microsoft.com/office/drawing/2014/main" id="{A91D7DE4-9E5D-415F-8A38-12774DBE14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6231347" y="895350"/>
            <a:ext cx="5769744" cy="589121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129BBFA6-EFD4-44D2-A2DD-AFFE82A0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949512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18767F3-BD8E-4E0C-928B-1D665D7E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ED6FA212-7DFD-4DB1-9C2F-B8288B202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5563" y="2649742"/>
            <a:ext cx="6040437" cy="2382429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5FF39244-7D83-429E-924E-891886B73B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赶紧拿起</a:t>
            </a:r>
            <a:r>
              <a:rPr lang="zh-CN" altLang="en-US" sz="2000" strike="sngStrike" dirty="0">
                <a:solidFill>
                  <a:schemeClr val="bg1">
                    <a:lumMod val="75000"/>
                  </a:schemeClr>
                </a:solidFill>
              </a:rPr>
              <a:t>电话</a:t>
            </a:r>
            <a:r>
              <a:rPr lang="en-US" altLang="zh-CN" dirty="0"/>
              <a:t>MC</a:t>
            </a:r>
            <a:r>
              <a:rPr lang="zh-CN" altLang="en-US" dirty="0"/>
              <a:t>加入吧！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598BAEC-7F2C-48FB-AE57-2568C0F7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954752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9C4A510-833A-4965-A6E7-D5B02DB9F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="" xmlns:a16="http://schemas.microsoft.com/office/drawing/2014/main" id="{BCD845D5-F8BD-4F2C-9D38-988983142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" y="3226514"/>
            <a:ext cx="6040438" cy="1228884"/>
          </a:xfrm>
        </p:spPr>
      </p:pic>
      <p:pic>
        <p:nvPicPr>
          <p:cNvPr id="10" name="内容占位符 9">
            <a:extLst>
              <a:ext uri="{FF2B5EF4-FFF2-40B4-BE49-F238E27FC236}">
                <a16:creationId xmlns="" xmlns:a16="http://schemas.microsoft.com/office/drawing/2014/main" id="{EB45BDD4-8098-4D1F-A3C5-CC20C2C2E7F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997" y="3017443"/>
            <a:ext cx="4556444" cy="1647026"/>
          </a:xfrm>
        </p:spPr>
      </p:pic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1604962-8C9C-42BB-BB17-78775F5B0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6368913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9AD4C08-60F2-41AC-801D-D5C707BBE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5D268B7-E33A-4522-B9CF-8D1FF0321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服务器在运行什么版本？</a:t>
            </a:r>
            <a:endParaRPr lang="en-US" altLang="zh-CN" dirty="0"/>
          </a:p>
          <a:p>
            <a:r>
              <a:rPr lang="en-US" altLang="zh-CN" dirty="0"/>
              <a:t>MC</a:t>
            </a:r>
            <a:r>
              <a:rPr lang="zh-CN" altLang="en-US" dirty="0"/>
              <a:t>连接的时候抓下包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protocol: 997</a:t>
            </a:r>
          </a:p>
          <a:p>
            <a:pPr lvl="1"/>
            <a:r>
              <a:rPr lang="zh-CN" altLang="en-US" dirty="0"/>
              <a:t>最新的</a:t>
            </a:r>
            <a:r>
              <a:rPr lang="en-US" altLang="zh-CN" dirty="0"/>
              <a:t> 1.15.2 </a:t>
            </a:r>
            <a:r>
              <a:rPr lang="zh-CN" altLang="en-US" dirty="0"/>
              <a:t>的协议版本号是 </a:t>
            </a:r>
            <a:r>
              <a:rPr lang="en-US" altLang="zh-CN" dirty="0"/>
              <a:t>573</a:t>
            </a:r>
          </a:p>
          <a:p>
            <a:pPr lvl="1"/>
            <a:r>
              <a:rPr lang="zh-CN" altLang="en-US" dirty="0"/>
              <a:t>你没有听过的船新版本！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FA5F7F46-38ED-42FA-8E60-CEAF451CB51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6224178" y="2217756"/>
            <a:ext cx="5784081" cy="3246401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A94E70D-4193-4220-916F-7F8473F8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199015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E856351-6567-4313-AAAF-138D288E5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066B1284-4321-4F2D-BE8D-28BBC713E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8039" y="2910840"/>
            <a:ext cx="4888726" cy="1860232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="" xmlns:a16="http://schemas.microsoft.com/office/drawing/2014/main" id="{A2863650-D57F-4E3A-972A-A63D4FEE4E5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63" y="2979420"/>
            <a:ext cx="6759750" cy="1723072"/>
          </a:xfrm>
        </p:spPr>
      </p:pic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656EC12-9FDF-41E1-9DFA-1A082935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192936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D553EC9-F76E-48F4-AEF9-F415F7566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24B6BB2E-A6EB-4B8A-A63A-E2E946EB4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5563" y="2801793"/>
            <a:ext cx="6040437" cy="2078327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7A5C58B3-526B-4862-909B-8D9D21D489B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在提示信息后面塞了一些东西</a:t>
            </a:r>
            <a:endParaRPr lang="en-US" altLang="zh-CN" dirty="0"/>
          </a:p>
          <a:p>
            <a:r>
              <a:rPr lang="zh-CN" altLang="en-US" dirty="0"/>
              <a:t>看起来就是 </a:t>
            </a:r>
            <a:r>
              <a:rPr lang="en-US" altLang="zh-CN" dirty="0"/>
              <a:t>flag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9BB959A-287B-4824-859C-551BC1CBC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6315034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1BAFEFA-BEC6-4E94-9D3E-98FF512F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[</a:t>
            </a:r>
            <a:r>
              <a:rPr lang="en-US" altLang="zh-CN" b="1" dirty="0" err="1"/>
              <a:t>misc</a:t>
            </a:r>
            <a:r>
              <a:rPr lang="en-US" altLang="zh-CN" b="1" dirty="0"/>
              <a:t>] </a:t>
            </a:r>
            <a:r>
              <a:rPr lang="en-US" altLang="zh-CN" b="1" dirty="0" err="1"/>
              <a:t>Misc</a:t>
            </a:r>
            <a:r>
              <a:rPr lang="zh-CN" altLang="en-US" b="1" dirty="0"/>
              <a:t>杂烩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="" xmlns:a16="http://schemas.microsoft.com/office/drawing/2014/main" id="{506E0F6C-E993-4DAB-95E6-F319A718A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25436" y="2507341"/>
            <a:ext cx="8314140" cy="2667231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64456CC2-C9A0-4BC1-A932-49C5CA001E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092751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CC1783D-4AD2-4461-9B75-A0C59CDA9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="" xmlns:a16="http://schemas.microsoft.com/office/drawing/2014/main" id="{0235EF7F-6180-451F-A72A-E91B4A02C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23" y="2688156"/>
            <a:ext cx="5232718" cy="2305602"/>
          </a:xfrm>
        </p:spPr>
      </p:pic>
      <p:pic>
        <p:nvPicPr>
          <p:cNvPr id="9" name="内容占位符 8">
            <a:extLst>
              <a:ext uri="{FF2B5EF4-FFF2-40B4-BE49-F238E27FC236}">
                <a16:creationId xmlns="" xmlns:a16="http://schemas.microsoft.com/office/drawing/2014/main" id="{7219500C-2B26-470D-AF45-EEA35B15955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6096000" y="2162417"/>
            <a:ext cx="6040438" cy="335707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935D22AA-5641-4C2B-8E19-D09C92E0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970768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577049A-2779-4640-890E-7C5899E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[</a:t>
            </a:r>
            <a:r>
              <a:rPr lang="en-US" altLang="zh-CN" b="1" dirty="0" err="1"/>
              <a:t>misc</a:t>
            </a:r>
            <a:r>
              <a:rPr lang="en-US" altLang="zh-CN" b="1" dirty="0"/>
              <a:t>] </a:t>
            </a:r>
            <a:r>
              <a:rPr lang="en-US" altLang="zh-CN" b="1" dirty="0" err="1"/>
              <a:t>mc_champion</a:t>
            </a:r>
            <a:endParaRPr lang="zh-CN" altLang="en-US" b="1" dirty="0"/>
          </a:p>
        </p:txBody>
      </p:sp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ABAB4978-0449-47A8-84EA-B6E85AAA1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72091" y="2183463"/>
            <a:ext cx="8420830" cy="331498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80D2588-61F3-4E6E-8A3D-0658C2186A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164879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48CCCF23-FE14-444D-B3AA-2151B01E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40A52C1-0EA9-44B0-8B2A-9AA6BDAF5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mc_joinin</a:t>
            </a:r>
            <a:r>
              <a:rPr lang="zh-CN" altLang="en-US" dirty="0"/>
              <a:t>的进阶版</a:t>
            </a:r>
            <a:endParaRPr lang="en-US" altLang="zh-CN" dirty="0"/>
          </a:p>
          <a:p>
            <a:pPr lvl="1"/>
            <a:r>
              <a:rPr lang="zh-CN" altLang="en-US" dirty="0"/>
              <a:t>需要玩那个</a:t>
            </a:r>
            <a:r>
              <a:rPr lang="en-US" altLang="zh-CN" dirty="0"/>
              <a:t>MC</a:t>
            </a:r>
            <a:r>
              <a:rPr lang="zh-CN" altLang="en-US" dirty="0"/>
              <a:t>服务器</a:t>
            </a:r>
            <a:endParaRPr lang="en-US" altLang="zh-CN" dirty="0"/>
          </a:p>
          <a:p>
            <a:r>
              <a:rPr lang="zh-CN" altLang="en-US" dirty="0"/>
              <a:t>但是懒得改</a:t>
            </a:r>
            <a:r>
              <a:rPr lang="en-US" altLang="zh-CN" dirty="0"/>
              <a:t>Java</a:t>
            </a:r>
            <a:r>
              <a:rPr lang="zh-CN" altLang="en-US" dirty="0"/>
              <a:t>客户端</a:t>
            </a:r>
            <a:endParaRPr lang="en-US" altLang="zh-CN" dirty="0"/>
          </a:p>
          <a:p>
            <a:pPr lvl="1"/>
            <a:r>
              <a:rPr lang="en-US" altLang="zh-CN" dirty="0"/>
              <a:t>Packet was larger than I expected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所幸网上有</a:t>
            </a:r>
            <a:r>
              <a:rPr lang="en-US" altLang="zh-CN" dirty="0"/>
              <a:t>MC</a:t>
            </a:r>
            <a:r>
              <a:rPr lang="zh-CN" altLang="en-US" dirty="0"/>
              <a:t>协议的库</a:t>
            </a:r>
            <a:endParaRPr lang="en-US" altLang="zh-CN" dirty="0"/>
          </a:p>
          <a:p>
            <a:pPr lvl="1"/>
            <a:r>
              <a:rPr lang="en-US" altLang="zh-CN" dirty="0" err="1"/>
              <a:t>npm</a:t>
            </a:r>
            <a:r>
              <a:rPr lang="en-US" altLang="zh-CN" dirty="0"/>
              <a:t> install </a:t>
            </a:r>
            <a:r>
              <a:rPr lang="en-US" altLang="zh-CN" dirty="0" err="1"/>
              <a:t>minecraft</a:t>
            </a:r>
            <a:r>
              <a:rPr lang="en-US" altLang="zh-CN" dirty="0"/>
              <a:t>-protocol</a:t>
            </a:r>
          </a:p>
          <a:p>
            <a:pPr lvl="1"/>
            <a:r>
              <a:rPr lang="zh-CN" altLang="en-US" dirty="0"/>
              <a:t>注意把版本号魔改成</a:t>
            </a:r>
            <a:r>
              <a:rPr lang="en-US" altLang="zh-CN" dirty="0"/>
              <a:t>997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="" xmlns:a16="http://schemas.microsoft.com/office/drawing/2014/main" id="{100CCA36-5CD8-4AD0-A991-D8B3F93DB7D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6356398" y="895350"/>
            <a:ext cx="5519641" cy="589121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8CD0F027-AA5C-41B0-B4E7-5D4AA6906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836815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0E4C245-AEAF-4C57-996A-E9B786EE4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30AF6FCC-7047-4838-A25C-3756A5E2F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92462" y="2503530"/>
            <a:ext cx="4366638" cy="267485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65D7260-B031-4332-8129-7CB3F5682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="" xmlns:a16="http://schemas.microsoft.com/office/drawing/2014/main" id="{DFA12172-ED83-49D8-93E7-47C060DA2C9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5841490" y="1066964"/>
            <a:ext cx="5883150" cy="54259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078292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1C041E1-5FB6-46DE-82E3-94C4BB1B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B60DC9CF-696C-4C35-8979-BB27757AA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41150" y="1432828"/>
            <a:ext cx="3269263" cy="4816257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70D4FE5F-AFCD-47AE-9518-169F2D1568D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我们是一支专业的队伍</a:t>
            </a:r>
            <a:endParaRPr lang="en-US" altLang="zh-CN" dirty="0"/>
          </a:p>
          <a:p>
            <a:r>
              <a:rPr lang="zh-CN" altLang="en-US" dirty="0"/>
              <a:t>队里不乏</a:t>
            </a:r>
            <a:r>
              <a:rPr lang="en-US" altLang="zh-CN" dirty="0"/>
              <a:t>MC</a:t>
            </a:r>
            <a:r>
              <a:rPr lang="zh-CN" altLang="en-US" dirty="0"/>
              <a:t>高手</a:t>
            </a:r>
            <a:endParaRPr lang="en-US" altLang="zh-CN" dirty="0"/>
          </a:p>
          <a:p>
            <a:r>
              <a:rPr lang="en-US" altLang="zh-CN" dirty="0"/>
              <a:t>@</a:t>
            </a:r>
            <a:r>
              <a:rPr lang="en-US" altLang="zh-CN" dirty="0" err="1"/>
              <a:t>wangcb</a:t>
            </a:r>
            <a:r>
              <a:rPr lang="en-US" altLang="zh-CN" dirty="0"/>
              <a:t> </a:t>
            </a:r>
            <a:r>
              <a:rPr lang="zh-CN" altLang="en-US" dirty="0"/>
              <a:t>一通操作，打赢了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“可以看出，打一次</a:t>
            </a:r>
            <a:r>
              <a:rPr lang="en-US" altLang="zh-CN" sz="2000" dirty="0"/>
              <a:t>boss</a:t>
            </a:r>
            <a:r>
              <a:rPr lang="zh-CN" altLang="en-US" sz="2000" dirty="0"/>
              <a:t>减</a:t>
            </a:r>
            <a:r>
              <a:rPr lang="en-US" altLang="zh-CN" sz="2000" dirty="0"/>
              <a:t>50</a:t>
            </a:r>
            <a:r>
              <a:rPr lang="zh-CN" altLang="en-US" sz="2000" dirty="0"/>
              <a:t>，那么打</a:t>
            </a:r>
            <a:r>
              <a:rPr lang="en-US" altLang="zh-CN" sz="2000" dirty="0"/>
              <a:t>20</a:t>
            </a:r>
            <a:r>
              <a:rPr lang="zh-CN" altLang="en-US" sz="2000" dirty="0"/>
              <a:t>次就行了。每打一次还可以增长</a:t>
            </a:r>
            <a:r>
              <a:rPr lang="en-US" altLang="zh-CN" sz="2000" dirty="0"/>
              <a:t>XP</a:t>
            </a:r>
            <a:r>
              <a:rPr lang="zh-CN" altLang="en-US" sz="2000" dirty="0"/>
              <a:t>用来换钱。吃东西可以回复一些</a:t>
            </a:r>
            <a:r>
              <a:rPr lang="en-US" altLang="zh-CN" sz="2000" dirty="0"/>
              <a:t>HP</a:t>
            </a:r>
            <a:r>
              <a:rPr lang="zh-CN" altLang="en-US" sz="2000" dirty="0"/>
              <a:t>和</a:t>
            </a:r>
            <a:r>
              <a:rPr lang="en-US" altLang="zh-CN" sz="2000" dirty="0"/>
              <a:t>Hunger</a:t>
            </a:r>
            <a:r>
              <a:rPr lang="zh-CN" altLang="en-US" sz="2000" dirty="0"/>
              <a:t>。</a:t>
            </a:r>
            <a:r>
              <a:rPr lang="en-US" altLang="zh-CN" sz="2000" dirty="0"/>
              <a:t>Hunger</a:t>
            </a:r>
            <a:r>
              <a:rPr lang="zh-CN" altLang="en-US" sz="2000" dirty="0"/>
              <a:t>不知道有什么用，不过反正可以用来换钱买面包。打怪思路就是，尝试不断</a:t>
            </a:r>
            <a:r>
              <a:rPr lang="en-US" altLang="zh-CN" sz="2000" dirty="0"/>
              <a:t>【attack</a:t>
            </a:r>
            <a:r>
              <a:rPr lang="zh-CN" altLang="en-US" sz="2000" dirty="0"/>
              <a:t>；买面包；吃面包；</a:t>
            </a:r>
            <a:r>
              <a:rPr lang="en-US" altLang="zh-CN" sz="2000" dirty="0"/>
              <a:t>XP</a:t>
            </a:r>
            <a:r>
              <a:rPr lang="zh-CN" altLang="en-US" sz="2000" dirty="0"/>
              <a:t>换钱</a:t>
            </a:r>
            <a:r>
              <a:rPr lang="en-US" altLang="zh-CN" sz="2000" dirty="0"/>
              <a:t>】</a:t>
            </a:r>
            <a:r>
              <a:rPr lang="zh-CN" altLang="en-US" sz="2000" dirty="0"/>
              <a:t>的循环。打</a:t>
            </a:r>
            <a:r>
              <a:rPr lang="en-US" altLang="zh-CN" sz="2000" dirty="0"/>
              <a:t>1</a:t>
            </a:r>
            <a:r>
              <a:rPr lang="zh-CN" altLang="en-US" sz="2000" dirty="0"/>
              <a:t>次就打过了。”</a:t>
            </a:r>
            <a:endParaRPr lang="en-US" altLang="zh-CN" sz="20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64314CB-7EAD-4131-BA55-224EEB0D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2468249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108C8A6-793A-49C2-A2DF-50BD4709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8907F78-1D0F-40CD-9865-E869DED6F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[ADMIN]</a:t>
            </a:r>
            <a:br>
              <a:rPr lang="en-US" altLang="zh-CN" sz="2000" dirty="0"/>
            </a:br>
            <a:r>
              <a:rPr lang="en-US" altLang="zh-CN" sz="2000" dirty="0"/>
              <a:t>Congratulation!</a:t>
            </a:r>
            <a:br>
              <a:rPr lang="en-US" altLang="zh-CN" sz="2000" dirty="0"/>
            </a:br>
            <a:r>
              <a:rPr lang="en-US" altLang="zh-CN" sz="2000" dirty="0"/>
              <a:t>Encoded Message:</a:t>
            </a:r>
            <a:br>
              <a:rPr lang="en-US" altLang="zh-CN" sz="2000" dirty="0"/>
            </a:br>
            <a:r>
              <a:rPr lang="en-US" altLang="zh-CN" sz="2000" dirty="0"/>
              <a:t>F5GUGMRQ</a:t>
            </a:r>
            <a:br>
              <a:rPr lang="en-US" altLang="zh-CN" sz="2000" dirty="0"/>
            </a:br>
            <a:r>
              <a:rPr lang="en-US" altLang="zh-CN" sz="2000" dirty="0"/>
              <a:t>GIYC2RCF</a:t>
            </a:r>
            <a:br>
              <a:rPr lang="en-US" altLang="zh-CN" sz="2000" dirty="0"/>
            </a:br>
            <a:r>
              <a:rPr lang="en-US" altLang="zh-CN" sz="2000" dirty="0"/>
              <a:t>IJKUOLKW</a:t>
            </a:r>
            <a:br>
              <a:rPr lang="en-US" altLang="zh-CN" sz="2000" dirty="0"/>
            </a:br>
            <a:r>
              <a:rPr lang="en-US" altLang="zh-CN" sz="2000" dirty="0"/>
              <a:t>JFCVOORN</a:t>
            </a:r>
            <a:br>
              <a:rPr lang="en-US" altLang="zh-CN" sz="2000" dirty="0"/>
            </a:br>
            <a:r>
              <a:rPr lang="en-US" altLang="zh-CN" sz="2000" dirty="0"/>
              <a:t>FEFFC4RR</a:t>
            </a:r>
            <a:br>
              <a:rPr lang="en-US" altLang="zh-CN" sz="2000" dirty="0"/>
            </a:br>
            <a:r>
              <a:rPr lang="en-US" altLang="zh-CN" sz="2000" dirty="0"/>
              <a:t>KBDVG62G</a:t>
            </a:r>
            <a:br>
              <a:rPr lang="en-US" altLang="zh-CN" sz="2000" dirty="0"/>
            </a:br>
            <a:r>
              <a:rPr lang="en-US" altLang="zh-CN" sz="2000" dirty="0"/>
              <a:t>GNYGQZJT</a:t>
            </a:r>
            <a:br>
              <a:rPr lang="en-US" altLang="zh-CN" sz="2000" dirty="0"/>
            </a:br>
            <a:r>
              <a:rPr lang="en-US" altLang="zh-CN" sz="2000" dirty="0"/>
              <a:t>L5EGMTSU</a:t>
            </a:r>
            <a:br>
              <a:rPr lang="en-US" altLang="zh-CN" sz="2000" dirty="0"/>
            </a:br>
            <a:r>
              <a:rPr lang="en-US" altLang="zh-CN" sz="2000" dirty="0"/>
              <a:t>GNPTA4ZN</a:t>
            </a:r>
            <a:br>
              <a:rPr lang="en-US" altLang="zh-CN" sz="2000" dirty="0"/>
            </a:br>
            <a:r>
              <a:rPr lang="en-US" altLang="zh-CN" sz="2000" dirty="0"/>
              <a:t>KRBF6RTZ</a:t>
            </a:r>
            <a:br>
              <a:rPr lang="en-US" altLang="zh-CN" sz="2000" dirty="0"/>
            </a:br>
            <a:r>
              <a:rPr lang="en-US" altLang="zh-CN" sz="2000" dirty="0"/>
              <a:t>OZYHE7T5</a:t>
            </a:r>
            <a:br>
              <a:rPr lang="en-US" altLang="zh-CN" sz="2000" dirty="0"/>
            </a:br>
            <a:r>
              <a:rPr lang="en-US" altLang="zh-CN" sz="2000" dirty="0"/>
              <a:t>Congratulation! &lt;PLAYER&gt; defeat the BOSS!</a:t>
            </a:r>
            <a:endParaRPr lang="zh-CN" altLang="en-US" sz="2000" dirty="0"/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8AC12C0C-54ED-4D27-8719-0AEE3C8B3E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Base32</a:t>
            </a:r>
            <a:r>
              <a:rPr lang="zh-CN" altLang="en-US" dirty="0"/>
              <a:t>解码</a:t>
            </a:r>
            <a:endParaRPr lang="en-US" altLang="zh-CN" dirty="0"/>
          </a:p>
          <a:p>
            <a:pPr lvl="1"/>
            <a:r>
              <a:rPr lang="en-US" altLang="zh-CN" dirty="0"/>
              <a:t>Qr1PGS{F3phe3_HfNT3_0s-TB_Fyvpr~}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Rot13</a:t>
            </a:r>
          </a:p>
          <a:p>
            <a:pPr lvl="1"/>
            <a:r>
              <a:rPr lang="en-US" altLang="zh-CN" dirty="0"/>
              <a:t>De1CTF{S3cur3_UsAG3_0f-GO_Slice~}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看起来像是非预期解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2F8AE7A-85C9-454C-AD66-A7B401F0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495811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F3BF0BE-9591-415D-8030-E27CAEBA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[</a:t>
            </a:r>
            <a:r>
              <a:rPr lang="en-US" altLang="zh-CN" b="1" dirty="0" err="1"/>
              <a:t>misc</a:t>
            </a:r>
            <a:r>
              <a:rPr lang="en-US" altLang="zh-CN" b="1" dirty="0"/>
              <a:t>] </a:t>
            </a:r>
            <a:r>
              <a:rPr lang="en-US" altLang="zh-CN" b="1" dirty="0" err="1"/>
              <a:t>mc_easybgm</a:t>
            </a:r>
            <a:endParaRPr lang="zh-CN" altLang="en-US" b="1" dirty="0"/>
          </a:p>
        </p:txBody>
      </p:sp>
      <p:pic>
        <p:nvPicPr>
          <p:cNvPr id="8" name="内容占位符 7">
            <a:extLst>
              <a:ext uri="{FF2B5EF4-FFF2-40B4-BE49-F238E27FC236}">
                <a16:creationId xmlns="" xmlns:a16="http://schemas.microsoft.com/office/drawing/2014/main" id="{5B086957-FE59-49D4-BBA8-8417D7803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41609" y="2168221"/>
            <a:ext cx="8481795" cy="334547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C5BB6BC-1B86-4864-9254-8DF6811A1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9990113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1C5EC77-6734-43F8-BDD4-0A1CAF61D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音频隐写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A1696BF-87EC-4987-BF88-69D9DAC64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LSB</a:t>
            </a:r>
            <a:r>
              <a:rPr lang="zh-CN" altLang="en-US" dirty="0"/>
              <a:t>隐写（仅限</a:t>
            </a:r>
            <a:r>
              <a:rPr lang="en-US" altLang="zh-CN" dirty="0"/>
              <a:t>WAV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频谱隐写</a:t>
            </a:r>
            <a:endParaRPr lang="en-US" altLang="zh-CN" dirty="0"/>
          </a:p>
          <a:p>
            <a:r>
              <a:rPr lang="zh-CN" altLang="en-US" dirty="0"/>
              <a:t>元信息隐写</a:t>
            </a:r>
            <a:endParaRPr lang="en-US" altLang="zh-CN" dirty="0"/>
          </a:p>
          <a:p>
            <a:r>
              <a:rPr lang="zh-CN" altLang="en-US" dirty="0"/>
              <a:t>根据</a:t>
            </a:r>
            <a:r>
              <a:rPr lang="en-US" altLang="zh-CN" dirty="0"/>
              <a:t>MP3</a:t>
            </a:r>
            <a:r>
              <a:rPr lang="zh-CN" altLang="en-US" dirty="0"/>
              <a:t>编码方式隐写（</a:t>
            </a:r>
            <a:r>
              <a:rPr lang="en-US" altLang="zh-CN" dirty="0"/>
              <a:t>MP3stego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E58C6A3F-4E7D-4B15-95DA-5002CFF60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6344160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D64BBC8-DB4B-4FC2-A480-82C55DCD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频谱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="" xmlns:a16="http://schemas.microsoft.com/office/drawing/2014/main" id="{D0D30D6A-EC1F-48CD-B761-9AABE9C21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5563" y="1502465"/>
            <a:ext cx="12053887" cy="4676982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67204BC0-5406-42A6-AEFC-89EF1BD78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8122447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11CDE02-A71D-4CB5-9A69-E64A43A8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元信息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="" xmlns:a16="http://schemas.microsoft.com/office/drawing/2014/main" id="{3C654A77-ADED-42AF-9CAD-87AD75270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58820" y="895350"/>
            <a:ext cx="6247372" cy="589121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F892DF3F-6A26-4BFA-B764-DEC2F87E95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6336348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="" xmlns:a16="http://schemas.microsoft.com/office/drawing/2014/main" id="{CC988BEF-4167-4A75-A083-0919CB7C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附件是个</a:t>
            </a:r>
            <a:r>
              <a:rPr lang="en-US" altLang="zh-CN" dirty="0" err="1"/>
              <a:t>pcap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="" xmlns:a16="http://schemas.microsoft.com/office/drawing/2014/main" id="{8C51FF4C-6F26-4222-A44E-7B1D0417A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5563" y="1879755"/>
            <a:ext cx="6040437" cy="3922403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="" xmlns:a16="http://schemas.microsoft.com/office/drawing/2014/main" id="{FF9AE89E-EF00-4011-8FD5-0BFE2552DF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highlight>
                  <a:srgbClr val="FFFF00"/>
                </a:highlight>
              </a:rPr>
              <a:t>HTTP</a:t>
            </a:r>
          </a:p>
          <a:p>
            <a:r>
              <a:rPr lang="en-US" altLang="zh-CN" dirty="0"/>
              <a:t>SSH</a:t>
            </a:r>
          </a:p>
          <a:p>
            <a:pPr lvl="1"/>
            <a:r>
              <a:rPr lang="zh-CN" altLang="en-US" dirty="0"/>
              <a:t>加密过的，没用</a:t>
            </a:r>
            <a:endParaRPr lang="en-US" altLang="zh-CN" dirty="0"/>
          </a:p>
          <a:p>
            <a:r>
              <a:rPr lang="en-US" altLang="zh-CN" dirty="0"/>
              <a:t>ICMP</a:t>
            </a:r>
          </a:p>
          <a:p>
            <a:pPr lvl="1"/>
            <a:r>
              <a:rPr lang="en-US" altLang="zh-CN" dirty="0"/>
              <a:t>Ping </a:t>
            </a:r>
            <a:r>
              <a:rPr lang="zh-CN" altLang="en-US" dirty="0"/>
              <a:t>包，没什么有用的信息</a:t>
            </a:r>
            <a:endParaRPr lang="en-US" altLang="zh-CN" dirty="0"/>
          </a:p>
          <a:p>
            <a:r>
              <a:rPr lang="en-US" altLang="zh-CN" dirty="0"/>
              <a:t>NTP</a:t>
            </a:r>
          </a:p>
          <a:p>
            <a:pPr lvl="1"/>
            <a:r>
              <a:rPr lang="zh-CN" altLang="en-US" dirty="0"/>
              <a:t>对时用的，没什么有用的信息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8CECB8E5-BDBE-4A28-B9F8-9FF2664C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949769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95A8934-8A58-4EED-AB57-67604F1F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MP3stego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="" xmlns:a16="http://schemas.microsoft.com/office/drawing/2014/main" id="{4F8C211D-988D-47C1-9DAF-B1C0F47CA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5563" y="2830905"/>
            <a:ext cx="6040437" cy="2020102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="" xmlns:a16="http://schemas.microsoft.com/office/drawing/2014/main" id="{1D258365-6E44-4B0B-BBB6-39DDC905946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6096000" y="2941041"/>
            <a:ext cx="6040438" cy="179983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DA19E16B-D214-48FF-8F38-3C645FC99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007588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188174B-A16A-45D3-B27F-2328DEB8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="" xmlns:a16="http://schemas.microsoft.com/office/drawing/2014/main" id="{75ACF94D-6F7A-4DCF-B581-ED2FF49D8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29579" y="895350"/>
            <a:ext cx="5092404" cy="5891213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DEF36073-4A95-4EAD-927D-AA26DFD1CF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这是个啥？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不会做了，告辞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0578692-5E45-4570-A476-7D334509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4767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4B59E48-BE1C-4E10-B142-0FC00CC8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MP3</a:t>
            </a:r>
            <a:r>
              <a:rPr lang="zh-CN" altLang="en-US" dirty="0"/>
              <a:t>每个帧的头部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5BB7CB41-5127-448D-8D4A-C19C231A6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22945" y="2796926"/>
            <a:ext cx="4305673" cy="2088061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="" xmlns:a16="http://schemas.microsoft.com/office/drawing/2014/main" id="{6BDE518B-F284-4D6B-896E-1B8C0766E4A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6273712" y="2160601"/>
            <a:ext cx="5685013" cy="3360711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DC94E99-4DB4-4CD4-AFDF-1199DC753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698129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D0DEA82-7359-4D77-B418-D63ED9A6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AF850CDC-9EB3-4AE9-88AF-435137878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5891" y="918433"/>
            <a:ext cx="3459780" cy="5845047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="" xmlns:a16="http://schemas.microsoft.com/office/drawing/2014/main" id="{2E831D03-E81B-4C34-937E-72CB3B3213D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8529428" y="1371862"/>
            <a:ext cx="1173582" cy="493818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02112DF-AEBA-4083-9F44-9DAF79202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6849906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BBA9059-47BB-470E-A2FE-11ABC240E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03B2B20A-8461-4731-A805-2AADE818C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4426" y="3498027"/>
            <a:ext cx="3802710" cy="685859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CC10F759-9EDB-4A4B-A335-B4A8EDA4DCD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事实证明跟</a:t>
            </a:r>
            <a:r>
              <a:rPr lang="en-US" altLang="zh-CN" dirty="0"/>
              <a:t>MP3stego</a:t>
            </a:r>
            <a:r>
              <a:rPr lang="zh-CN" altLang="en-US" dirty="0"/>
              <a:t>没什么关系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B0FD6DB-ECE0-4B2E-96D6-65F7BF02E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3561443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353FFA3-7EB9-4C95-9033-EB42B02E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[web] check in</a:t>
            </a:r>
            <a:endParaRPr lang="zh-CN" altLang="en-US" b="1" dirty="0"/>
          </a:p>
        </p:txBody>
      </p:sp>
      <p:pic>
        <p:nvPicPr>
          <p:cNvPr id="6" name="内容占位符 5">
            <a:extLst>
              <a:ext uri="{FF2B5EF4-FFF2-40B4-BE49-F238E27FC236}">
                <a16:creationId xmlns="" xmlns:a16="http://schemas.microsoft.com/office/drawing/2014/main" id="{00BB3841-83CA-4F10-919D-EC77BBBC6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20864" y="2137739"/>
            <a:ext cx="6523285" cy="340643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016B5C92-8276-4725-A814-E237ACF439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0468067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8B3A1E6-67AC-49FC-9068-4F4429400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="" xmlns:a16="http://schemas.microsoft.com/office/drawing/2014/main" id="{23E7D7CE-CE76-4600-B7A5-54B192A0E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93175" y="1242311"/>
            <a:ext cx="7178662" cy="519729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E40C8057-C0F3-4D27-9B4A-76751ED20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453698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57B4045-C3B4-4DC5-86B3-B02C9419A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="" xmlns:a16="http://schemas.microsoft.com/office/drawing/2014/main" id="{D62D7CBE-4269-4A4D-A09F-353D47D72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93175" y="1242311"/>
            <a:ext cx="7178662" cy="519729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600E5494-8727-4A8E-81E9-CB76D3B9DA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236378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EBCD280-4766-4C53-A248-8E9D4A193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="" xmlns:a16="http://schemas.microsoft.com/office/drawing/2014/main" id="{2AD1ABBC-CEA9-4BD7-B9B3-D28427F6C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93175" y="1242311"/>
            <a:ext cx="7178662" cy="519729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7C6D6A6B-E606-48D8-9C77-57A9950822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865193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AA4522D-1CFB-4BB9-AE0D-2D0C5911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="" xmlns:a16="http://schemas.microsoft.com/office/drawing/2014/main" id="{A2993BA1-C94B-4BCE-A146-89D7B4E59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58882" y="987019"/>
            <a:ext cx="7247248" cy="570787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2BCE7044-AD7C-4D26-AA80-A2D08142A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1813672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4BEE663-6B69-41EC-82A8-9012DA18E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很多腾讯云主机监控的负载上报请求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F53CDD74-6B32-4521-83D4-33ADFEE63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65190" y="895350"/>
            <a:ext cx="4221182" cy="5891213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="" xmlns:a16="http://schemas.microsoft.com/office/drawing/2014/main" id="{CCAC83EF-3F99-46AB-9096-A35117C99E7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5961755" y="2388651"/>
            <a:ext cx="6147118" cy="290461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6068200-A9F1-46C4-B538-BD3627A0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7395774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F8FA504-5E97-4FAF-809A-59279509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="" xmlns:a16="http://schemas.microsoft.com/office/drawing/2014/main" id="{D66A0A95-AF0D-45A5-AD08-61DEFEB90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55072" y="1112760"/>
            <a:ext cx="7254869" cy="545639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3043FACC-071E-4030-97D3-31B846A093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421834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C496089-D1BE-416C-BF6D-43B2B9C2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8B657B36-30C6-4660-B49B-3409A54AF8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51</a:t>
            </a:fld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="" xmlns:a16="http://schemas.microsoft.com/office/drawing/2014/main" id="{6CF2942B-136A-4F5B-9AF9-05B9738F5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70313" y="1188966"/>
            <a:ext cx="7224386" cy="53039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8279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6165D80-0509-40A1-B2E0-24B4F672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="" xmlns:a16="http://schemas.microsoft.com/office/drawing/2014/main" id="{ADD61F28-633D-45B8-B432-F122B8D83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62693" y="979398"/>
            <a:ext cx="7239627" cy="572311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8AF0FEAE-4596-452C-BEAC-79176D9FDB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7105143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DFCD2AF-081F-4C65-AA33-1CDC8C60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CE96863-1983-40AB-9D5B-D711AC073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De1CTF{cG1_cG1_cg1_857_857_cg||111||11|||}</a:t>
            </a:r>
          </a:p>
          <a:p>
            <a:endParaRPr lang="en-US" altLang="zh-CN" dirty="0"/>
          </a:p>
          <a:p>
            <a:r>
              <a:rPr lang="zh-CN" altLang="en-US" dirty="0"/>
              <a:t>以上是非预期解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A0375EAC-F1B6-430A-B7D6-844F7E572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806108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7CDF410-B19C-4A41-BB1B-D8F86E78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预期解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FA59291-AC9D-46F8-B722-0CF456D21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.</a:t>
            </a:r>
            <a:r>
              <a:rPr lang="en-US" altLang="zh-CN" dirty="0" err="1"/>
              <a:t>htaccess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>
                <a:latin typeface="Consolas" panose="020B0609020204030204" pitchFamily="49" charset="0"/>
              </a:rPr>
              <a:t>Options +</a:t>
            </a:r>
            <a:r>
              <a:rPr lang="en-US" altLang="zh-CN" dirty="0" err="1">
                <a:latin typeface="Consolas" panose="020B0609020204030204" pitchFamily="49" charset="0"/>
              </a:rPr>
              <a:t>ExecCGI</a:t>
            </a:r>
            <a:r>
              <a:rPr lang="en-US" altLang="zh-CN" dirty="0">
                <a:latin typeface="Consolas" panose="020B0609020204030204" pitchFamily="49" charset="0"/>
              </a:rPr>
              <a:t/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 err="1">
                <a:latin typeface="Consolas" panose="020B0609020204030204" pitchFamily="49" charset="0"/>
              </a:rPr>
              <a:t>AddHandler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cgi</a:t>
            </a:r>
            <a:r>
              <a:rPr lang="en-US" altLang="zh-CN" dirty="0">
                <a:latin typeface="Consolas" panose="020B0609020204030204" pitchFamily="49" charset="0"/>
              </a:rPr>
              <a:t>-script .foo</a:t>
            </a:r>
          </a:p>
          <a:p>
            <a:endParaRPr lang="en-US" altLang="zh-CN" dirty="0"/>
          </a:p>
          <a:p>
            <a:r>
              <a:rPr lang="en-US" altLang="zh-CN" dirty="0"/>
              <a:t>1.foo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>
                <a:latin typeface="Consolas" panose="020B0609020204030204" pitchFamily="49" charset="0"/>
              </a:rPr>
              <a:t>#!/bin/bash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echo "Content-Type: text/plain\n"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cat /flag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1AFB145A-B216-4D4D-B25B-BF66F19341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9405642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0E4CDE2-D34D-4AFE-AEB1-4F4CBEE3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[web] </a:t>
            </a:r>
            <a:r>
              <a:rPr lang="en-US" altLang="zh-CN" b="1" dirty="0" err="1"/>
              <a:t>mc_logclient</a:t>
            </a:r>
            <a:endParaRPr lang="zh-CN" altLang="en-US" b="1" dirty="0"/>
          </a:p>
        </p:txBody>
      </p:sp>
      <p:pic>
        <p:nvPicPr>
          <p:cNvPr id="6" name="内容占位符 5">
            <a:extLst>
              <a:ext uri="{FF2B5EF4-FFF2-40B4-BE49-F238E27FC236}">
                <a16:creationId xmlns="" xmlns:a16="http://schemas.microsoft.com/office/drawing/2014/main" id="{49086969-149D-4982-9645-7BCCBFB7F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5546" y="1154673"/>
            <a:ext cx="11773920" cy="537256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99C3B057-C5EE-40D8-9B2A-CBD7CA3CF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0117449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64212F1-AB32-4C1F-9FF2-6C23048E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="" xmlns:a16="http://schemas.microsoft.com/office/drawing/2014/main" id="{20BFDF8F-E255-4F8B-A9AD-792EB6192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43641" y="2815977"/>
            <a:ext cx="7277731" cy="204995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5646DF89-47FD-4340-BCCA-55FFAA4E29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861088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AF4B612-2EA5-4DDC-B179-5629281A6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7BA1D74-20DC-42EC-A180-F64A91A24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网站是拿</a:t>
            </a:r>
            <a:r>
              <a:rPr lang="en-US" altLang="zh-CN" dirty="0"/>
              <a:t>Flask</a:t>
            </a:r>
            <a:r>
              <a:rPr lang="zh-CN" altLang="en-US" dirty="0"/>
              <a:t>写的</a:t>
            </a:r>
            <a:endParaRPr lang="en-US" altLang="zh-CN" dirty="0"/>
          </a:p>
          <a:p>
            <a:r>
              <a:rPr lang="zh-CN" altLang="en-US" dirty="0"/>
              <a:t>可以通过</a:t>
            </a:r>
            <a:r>
              <a:rPr lang="en-US" altLang="zh-CN" dirty="0"/>
              <a:t>MC</a:t>
            </a:r>
            <a:r>
              <a:rPr lang="zh-CN" altLang="en-US" dirty="0"/>
              <a:t>游戏往日志文件里写东西</a:t>
            </a:r>
            <a:endParaRPr lang="en-US" altLang="zh-CN" dirty="0"/>
          </a:p>
          <a:p>
            <a:r>
              <a:rPr lang="en-US" altLang="zh-CN" dirty="0"/>
              <a:t>/</a:t>
            </a:r>
            <a:r>
              <a:rPr lang="en-US" altLang="zh-CN" dirty="0" err="1"/>
              <a:t>read?filename</a:t>
            </a:r>
            <a:r>
              <a:rPr lang="en-US" altLang="zh-CN" dirty="0"/>
              <a:t>=xxx </a:t>
            </a:r>
            <a:r>
              <a:rPr lang="zh-CN" altLang="en-US" dirty="0"/>
              <a:t>可以读取指定的日志文件</a:t>
            </a:r>
            <a:endParaRPr lang="en-US" altLang="zh-CN" dirty="0"/>
          </a:p>
          <a:p>
            <a:pPr lvl="1"/>
            <a:r>
              <a:rPr lang="zh-CN" altLang="en-US" dirty="0"/>
              <a:t>日志文件会被按照</a:t>
            </a:r>
            <a:r>
              <a:rPr lang="en-US" altLang="zh-CN" dirty="0"/>
              <a:t>Jinja2</a:t>
            </a:r>
            <a:r>
              <a:rPr lang="zh-CN" altLang="en-US" dirty="0"/>
              <a:t>模板运行</a:t>
            </a:r>
            <a:endParaRPr lang="en-US" altLang="zh-CN" dirty="0"/>
          </a:p>
          <a:p>
            <a:pPr lvl="1"/>
            <a:r>
              <a:rPr lang="zh-CN" altLang="en-US" dirty="0"/>
              <a:t>但是不输出模板运行结果，只显示日志源码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→ </a:t>
            </a:r>
            <a:r>
              <a:rPr lang="en-US" altLang="zh-CN" dirty="0"/>
              <a:t>Jinja2</a:t>
            </a:r>
            <a:r>
              <a:rPr lang="zh-CN" altLang="en-US" dirty="0"/>
              <a:t>模板注入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晚上</a:t>
            </a:r>
            <a:r>
              <a:rPr lang="en-US" altLang="zh-CN" dirty="0"/>
              <a:t>8</a:t>
            </a:r>
            <a:r>
              <a:rPr lang="zh-CN" altLang="en-US" dirty="0"/>
              <a:t>点，我觉得这道题十分可做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F13E8068-ADCA-4320-A428-D2A60376C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368196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689778C-2C89-4166-A6C8-8A67BF85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E16D961-436F-47E7-AEE5-C541025E7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{{'1'.__class__.mro()[-1].__subclasses__()[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</a:rPr>
              <a:t>??</a:t>
            </a:r>
            <a:r>
              <a:rPr lang="en-US" altLang="zh-CN" dirty="0">
                <a:latin typeface="Consolas" panose="020B0609020204030204" pitchFamily="49" charset="0"/>
              </a:rPr>
              <a:t>].__</a:t>
            </a:r>
            <a:r>
              <a:rPr lang="en-US" altLang="zh-CN" dirty="0" err="1">
                <a:latin typeface="Consolas" panose="020B0609020204030204" pitchFamily="49" charset="0"/>
              </a:rPr>
              <a:t>init</a:t>
            </a:r>
            <a:r>
              <a:rPr lang="en-US" altLang="zh-CN" dirty="0">
                <a:latin typeface="Consolas" panose="020B0609020204030204" pitchFamily="49" charset="0"/>
              </a:rPr>
              <a:t>__.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__</a:t>
            </a:r>
            <a:r>
              <a:rPr lang="en-US" altLang="zh-CN" dirty="0" err="1">
                <a:latin typeface="Consolas" panose="020B0609020204030204" pitchFamily="49" charset="0"/>
              </a:rPr>
              <a:t>globals</a:t>
            </a:r>
            <a:r>
              <a:rPr lang="en-US" altLang="zh-CN" dirty="0">
                <a:latin typeface="Consolas" panose="020B0609020204030204" pitchFamily="49" charset="0"/>
              </a:rPr>
              <a:t>__['__</a:t>
            </a:r>
            <a:r>
              <a:rPr lang="en-US" altLang="zh-CN" dirty="0" err="1">
                <a:latin typeface="Consolas" panose="020B0609020204030204" pitchFamily="49" charset="0"/>
              </a:rPr>
              <a:t>builtins</a:t>
            </a:r>
            <a:r>
              <a:rPr lang="en-US" altLang="zh-CN" dirty="0">
                <a:latin typeface="Consolas" panose="020B0609020204030204" pitchFamily="49" charset="0"/>
              </a:rPr>
              <a:t>__']['exec']('…')}}</a:t>
            </a:r>
          </a:p>
          <a:p>
            <a:pPr lvl="1"/>
            <a:r>
              <a:rPr lang="en-US" altLang="zh-CN" dirty="0">
                <a:highlight>
                  <a:srgbClr val="FFFF00"/>
                </a:highlight>
              </a:rPr>
              <a:t>??</a:t>
            </a:r>
            <a:r>
              <a:rPr lang="en-US" altLang="zh-CN" dirty="0"/>
              <a:t> </a:t>
            </a:r>
            <a:r>
              <a:rPr lang="zh-CN" altLang="en-US" dirty="0"/>
              <a:t>部分随</a:t>
            </a:r>
            <a:r>
              <a:rPr lang="en-US" altLang="zh-CN" dirty="0"/>
              <a:t>Python</a:t>
            </a:r>
            <a:r>
              <a:rPr lang="zh-CN" altLang="en-US" dirty="0"/>
              <a:t>版本而变化（题目说了服务器是</a:t>
            </a:r>
            <a:r>
              <a:rPr lang="en-US" altLang="zh-CN" dirty="0"/>
              <a:t>Python3.8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装一个</a:t>
            </a:r>
            <a:r>
              <a:rPr lang="en-US" altLang="zh-CN" dirty="0"/>
              <a:t>Python3.8</a:t>
            </a:r>
            <a:r>
              <a:rPr lang="zh-CN" altLang="en-US" dirty="0"/>
              <a:t>，试一下发现</a:t>
            </a:r>
            <a:r>
              <a:rPr lang="en-US" altLang="zh-CN" dirty="0">
                <a:highlight>
                  <a:srgbClr val="FFFF00"/>
                </a:highlight>
              </a:rPr>
              <a:t>??</a:t>
            </a:r>
            <a:r>
              <a:rPr lang="en-US" altLang="zh-CN" dirty="0"/>
              <a:t>=80</a:t>
            </a:r>
          </a:p>
          <a:p>
            <a:endParaRPr lang="en-US" altLang="zh-CN" dirty="0"/>
          </a:p>
          <a:p>
            <a:r>
              <a:rPr lang="zh-CN" altLang="en-US" dirty="0"/>
              <a:t>限制：</a:t>
            </a:r>
            <a:endParaRPr lang="en-US" altLang="zh-CN" dirty="0"/>
          </a:p>
          <a:p>
            <a:pPr lvl="1"/>
            <a:r>
              <a:rPr lang="zh-CN" altLang="en-US" dirty="0"/>
              <a:t>长度≤</a:t>
            </a:r>
            <a:r>
              <a:rPr lang="en-US" altLang="zh-CN" dirty="0"/>
              <a:t>128</a:t>
            </a:r>
            <a:r>
              <a:rPr lang="zh-CN" altLang="en-US" dirty="0"/>
              <a:t>字节（上面那个什么命令都没写就已经</a:t>
            </a:r>
            <a:r>
              <a:rPr lang="en-US" altLang="zh-CN" dirty="0"/>
              <a:t>100</a:t>
            </a:r>
            <a:r>
              <a:rPr lang="zh-CN" altLang="en-US" dirty="0"/>
              <a:t>了）</a:t>
            </a:r>
            <a:endParaRPr lang="en-US" altLang="zh-CN" dirty="0"/>
          </a:p>
          <a:p>
            <a:pPr lvl="1"/>
            <a:r>
              <a:rPr lang="zh-CN" altLang="en-US" dirty="0"/>
              <a:t>黑名单：</a:t>
            </a:r>
            <a:r>
              <a:rPr lang="en-US" altLang="zh-CN" dirty="0"/>
              <a:t>'+', ',', ':', '\'\'', '""', '%', 'lower', 'upper', '</a:t>
            </a:r>
            <a:r>
              <a:rPr lang="en-US" altLang="zh-CN" dirty="0" err="1">
                <a:highlight>
                  <a:srgbClr val="FFFF00"/>
                </a:highlight>
              </a:rPr>
              <a:t>builtin</a:t>
            </a:r>
            <a:r>
              <a:rPr lang="en-US" altLang="zh-CN" dirty="0"/>
              <a:t>', 'fork', '</a:t>
            </a:r>
            <a:r>
              <a:rPr lang="en-US" altLang="zh-CN" dirty="0">
                <a:highlight>
                  <a:srgbClr val="FFFF00"/>
                </a:highlight>
              </a:rPr>
              <a:t>exec</a:t>
            </a:r>
            <a:r>
              <a:rPr lang="en-US" altLang="zh-CN" dirty="0"/>
              <a:t>', 'walk', 'open', 'spawn', 'reload', 'exit', 'bin', '</a:t>
            </a:r>
            <a:r>
              <a:rPr lang="en-US" altLang="zh-CN" dirty="0" err="1"/>
              <a:t>sh</a:t>
            </a:r>
            <a:r>
              <a:rPr lang="en-US" altLang="zh-CN" dirty="0"/>
              <a:t>', 'cat', 'config', 'secret', 'key', 'flag' </a:t>
            </a:r>
            <a:r>
              <a:rPr lang="zh-CN" altLang="en-US" dirty="0"/>
              <a:t>以及所有 </a:t>
            </a:r>
            <a:r>
              <a:rPr lang="en-US" altLang="zh-CN" dirty="0"/>
              <a:t>POSIX </a:t>
            </a:r>
            <a:r>
              <a:rPr lang="zh-CN" altLang="en-US" dirty="0"/>
              <a:t>函数名</a:t>
            </a:r>
            <a:endParaRPr lang="en-US" altLang="zh-CN" dirty="0"/>
          </a:p>
          <a:p>
            <a:pPr lvl="1"/>
            <a:r>
              <a:rPr lang="zh-CN" altLang="en-US" dirty="0"/>
              <a:t>源码是所有人可见的，容易让别人上车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04890DF9-1B97-437F-A2E3-6AAD53B533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9134867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F9CD93C-28A6-4D83-A929-6C71C72DE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20F7D41-B01F-4364-9CCF-32E45E05C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{{'1'.__class__.mro()[-1].__subclasses__()[80].__</a:t>
            </a:r>
            <a:r>
              <a:rPr lang="en-US" altLang="zh-CN" dirty="0" err="1">
                <a:latin typeface="Consolas" panose="020B0609020204030204" pitchFamily="49" charset="0"/>
              </a:rPr>
              <a:t>init</a:t>
            </a:r>
            <a:r>
              <a:rPr lang="en-US" altLang="zh-CN" dirty="0">
                <a:latin typeface="Consolas" panose="020B0609020204030204" pitchFamily="49" charset="0"/>
              </a:rPr>
              <a:t>__.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__</a:t>
            </a:r>
            <a:r>
              <a:rPr lang="en-US" altLang="zh-CN" dirty="0" err="1">
                <a:latin typeface="Consolas" panose="020B0609020204030204" pitchFamily="49" charset="0"/>
              </a:rPr>
              <a:t>globals</a:t>
            </a:r>
            <a:r>
              <a:rPr lang="en-US" altLang="zh-CN" dirty="0">
                <a:latin typeface="Consolas" panose="020B0609020204030204" pitchFamily="49" charset="0"/>
              </a:rPr>
              <a:t>__['__</a:t>
            </a:r>
            <a:r>
              <a:rPr lang="en-US" altLang="zh-CN" dirty="0" err="1">
                <a:latin typeface="Consolas" panose="020B0609020204030204" pitchFamily="49" charset="0"/>
              </a:rPr>
              <a:t>bu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</a:rPr>
              <a:t>\x69</a:t>
            </a:r>
            <a:r>
              <a:rPr lang="en-US" altLang="zh-CN" dirty="0">
                <a:latin typeface="Consolas" panose="020B0609020204030204" pitchFamily="49" charset="0"/>
              </a:rPr>
              <a:t>ltins__']['ex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</a:rPr>
              <a:t>\x65</a:t>
            </a:r>
            <a:r>
              <a:rPr lang="en-US" altLang="zh-CN" dirty="0">
                <a:latin typeface="Consolas" panose="020B0609020204030204" pitchFamily="49" charset="0"/>
              </a:rPr>
              <a:t>c'](</a:t>
            </a:r>
            <a:r>
              <a:rPr lang="en-US" altLang="zh-CN" dirty="0" err="1">
                <a:highlight>
                  <a:srgbClr val="00FF00"/>
                </a:highlight>
                <a:latin typeface="Consolas" panose="020B0609020204030204" pitchFamily="49" charset="0"/>
              </a:rPr>
              <a:t>request.args.z</a:t>
            </a:r>
            <a:r>
              <a:rPr lang="en-US" altLang="zh-CN" dirty="0">
                <a:latin typeface="Consolas" panose="020B0609020204030204" pitchFamily="49" charset="0"/>
              </a:rPr>
              <a:t>)}}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绕过了黑名单关键词</a:t>
            </a:r>
            <a:endParaRPr lang="en-US" altLang="zh-CN" dirty="0"/>
          </a:p>
          <a:p>
            <a:r>
              <a:rPr lang="zh-CN" altLang="en-US" dirty="0"/>
              <a:t>避免了长度限制</a:t>
            </a:r>
            <a:endParaRPr lang="en-US" altLang="zh-CN" dirty="0"/>
          </a:p>
          <a:p>
            <a:r>
              <a:rPr lang="en-US" altLang="zh-CN" dirty="0"/>
              <a:t>Payload</a:t>
            </a:r>
            <a:r>
              <a:rPr lang="zh-CN" altLang="en-US" dirty="0"/>
              <a:t>不在源码里，不泄露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58F12490-A81B-43B8-B67B-51CF8981E1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6407672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12A843C-48B5-4ED0-98FA-C8CC0B13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去掉之后还剩</a:t>
            </a:r>
            <a:r>
              <a:rPr lang="en-US" altLang="zh-CN" dirty="0"/>
              <a:t>7</a:t>
            </a:r>
            <a:r>
              <a:rPr lang="zh-CN" altLang="en-US" dirty="0"/>
              <a:t>个文件上传的请求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5566D296-A89F-452F-8432-D30B4AA7F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95426" y="3162717"/>
            <a:ext cx="3360711" cy="1356478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="" xmlns:a16="http://schemas.microsoft.com/office/drawing/2014/main" id="{C8B5C0DF-84C8-4822-B06C-30D38AA1C49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6096000" y="1785797"/>
            <a:ext cx="6040438" cy="4110319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A7C510F-2508-492E-ADD7-89F99796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46561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09E8EA1-ED03-460A-8E0E-E5C973A6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C7531C1-FEA2-4600-882E-82E53F24B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这样我们就可以运行任意命令了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但是，我们拿不到命令的输出！</a:t>
            </a:r>
            <a:endParaRPr lang="en-US" altLang="zh-CN" dirty="0"/>
          </a:p>
          <a:p>
            <a:r>
              <a:rPr lang="zh-CN" altLang="en-US" dirty="0"/>
              <a:t>那可咋整？？？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6695CADE-6E54-45EC-ADF4-B7ED9DF029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0037347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780E04F-A336-4ADB-A50A-9AAF8236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 #0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F08FC3E-97B7-4A02-8B11-290A5533F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现在是晚上</a:t>
            </a:r>
            <a:r>
              <a:rPr lang="en-US" altLang="zh-CN" dirty="0"/>
              <a:t>10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en-US" altLang="zh-CN" dirty="0"/>
              <a:t>Idea</a:t>
            </a:r>
            <a:r>
              <a:rPr lang="zh-CN" altLang="en-US" dirty="0"/>
              <a:t>：把输出写在日志文件里，这样 </a:t>
            </a:r>
            <a:r>
              <a:rPr lang="en-US" altLang="zh-CN" dirty="0"/>
              <a:t>web server </a:t>
            </a:r>
            <a:r>
              <a:rPr lang="zh-CN" altLang="en-US" dirty="0"/>
              <a:t>可以读到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然而写不进去</a:t>
            </a:r>
            <a:endParaRPr lang="en-US" altLang="zh-CN" dirty="0"/>
          </a:p>
          <a:p>
            <a:r>
              <a:rPr lang="zh-CN" altLang="en-US" dirty="0"/>
              <a:t>没有写权限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370DEF4F-65E4-4593-8E40-AE4986CB2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70211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B6E82BC-A925-42CC-9F6F-374FCC9A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 #1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641CAA4-4CEC-4EE5-A68A-12181B8B2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现在是晚上</a:t>
            </a:r>
            <a:r>
              <a:rPr lang="en-US" altLang="zh-CN" dirty="0"/>
              <a:t>11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en-US" altLang="zh-CN" dirty="0"/>
              <a:t>Idea</a:t>
            </a:r>
            <a:r>
              <a:rPr lang="zh-CN" altLang="en-US" dirty="0"/>
              <a:t>：通过网络发送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通过 </a:t>
            </a:r>
            <a:r>
              <a:rPr lang="en-US" altLang="zh-CN" dirty="0"/>
              <a:t>TCP Socket</a:t>
            </a:r>
          </a:p>
          <a:p>
            <a:r>
              <a:rPr lang="zh-CN" altLang="en-US" dirty="0"/>
              <a:t>通过 </a:t>
            </a:r>
            <a:r>
              <a:rPr lang="en-US" altLang="zh-CN" dirty="0"/>
              <a:t>UDP Socket</a:t>
            </a:r>
            <a:r>
              <a:rPr lang="zh-CN" altLang="en-US" dirty="0"/>
              <a:t>（或者</a:t>
            </a:r>
            <a:r>
              <a:rPr lang="en-US" altLang="zh-CN" dirty="0"/>
              <a:t>DNS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通过 </a:t>
            </a:r>
            <a:r>
              <a:rPr lang="en-US" altLang="zh-CN" dirty="0"/>
              <a:t>ICMP Ping </a:t>
            </a:r>
            <a:r>
              <a:rPr lang="zh-CN" altLang="en-US" dirty="0"/>
              <a:t>包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然而收不到数据，看来机器没有外网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B5733A5D-0C65-4AF1-8B1C-65BD101987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132744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E4CD0A2-6F51-4A5D-968A-A159A454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 #2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14EBECB-355C-4721-9408-085152607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攻陷其他题目的内网服务器接收数据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但是，其他题目不会做，告辞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889F7C38-A396-4F4D-8EA2-A584A06F06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63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8CC45A5E-9DE2-4EDB-9BD1-C0B7CB6B97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7617" y="1840199"/>
            <a:ext cx="7216765" cy="7087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033994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BCF9F80-3FFE-4924-9713-8546F79F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 #3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1FE2012-0EE4-4BC5-9043-91A7074AD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现在是夜里</a:t>
            </a:r>
            <a:r>
              <a:rPr lang="en-US" altLang="zh-CN" dirty="0"/>
              <a:t>12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en-US" altLang="zh-CN" dirty="0"/>
              <a:t>/</a:t>
            </a:r>
            <a:r>
              <a:rPr lang="en-US" altLang="zh-CN" dirty="0" err="1"/>
              <a:t>write?text</a:t>
            </a:r>
            <a:r>
              <a:rPr lang="en-US" altLang="zh-CN" dirty="0"/>
              <a:t>=…</a:t>
            </a:r>
            <a:r>
              <a:rPr lang="zh-CN" altLang="en-US" dirty="0"/>
              <a:t>，向执行中的模板输入一些内容，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返回 </a:t>
            </a:r>
            <a:r>
              <a:rPr lang="en-US" altLang="zh-CN" dirty="0">
                <a:highlight>
                  <a:srgbClr val="00FF00"/>
                </a:highlight>
              </a:rPr>
              <a:t>Write </a:t>
            </a:r>
            <a:r>
              <a:rPr lang="en-US" altLang="zh-CN" dirty="0" err="1">
                <a:highlight>
                  <a:srgbClr val="00FF00"/>
                </a:highlight>
              </a:rPr>
              <a:t>succ</a:t>
            </a:r>
            <a:r>
              <a:rPr lang="en-US" altLang="zh-CN" dirty="0">
                <a:highlight>
                  <a:srgbClr val="00FF00"/>
                </a:highlight>
              </a:rPr>
              <a:t>.</a:t>
            </a:r>
            <a:r>
              <a:rPr lang="en-US" altLang="zh-CN" dirty="0"/>
              <a:t> </a:t>
            </a:r>
            <a:r>
              <a:rPr lang="zh-CN" altLang="en-US" dirty="0"/>
              <a:t>或 </a:t>
            </a:r>
            <a:r>
              <a:rPr lang="en-US" altLang="zh-CN" dirty="0">
                <a:highlight>
                  <a:srgbClr val="00FFFF"/>
                </a:highlight>
              </a:rPr>
              <a:t>Write fail.</a:t>
            </a:r>
          </a:p>
          <a:p>
            <a:endParaRPr lang="en-US" altLang="zh-CN" dirty="0"/>
          </a:p>
          <a:p>
            <a:r>
              <a:rPr lang="zh-CN" altLang="en-US" dirty="0"/>
              <a:t>我们可以得到 </a:t>
            </a:r>
            <a:r>
              <a:rPr lang="en-US" altLang="zh-CN" dirty="0"/>
              <a:t>1 bit </a:t>
            </a:r>
            <a:r>
              <a:rPr lang="zh-CN" altLang="en-US" dirty="0"/>
              <a:t>的信息！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if </a:t>
            </a:r>
            <a:r>
              <a:rPr lang="en-US" altLang="zh-CN" dirty="0" err="1">
                <a:latin typeface="Consolas" panose="020B0609020204030204" pitchFamily="49" charset="0"/>
              </a:rPr>
              <a:t>os.path.isfile</a:t>
            </a:r>
            <a:r>
              <a:rPr lang="en-US" altLang="zh-CN" dirty="0">
                <a:latin typeface="Consolas" panose="020B0609020204030204" pitchFamily="49" charset="0"/>
              </a:rPr>
              <a:t>('/flag'): input()</a:t>
            </a:r>
          </a:p>
          <a:p>
            <a:pPr lvl="1"/>
            <a:r>
              <a:rPr lang="zh-CN" altLang="en-US" dirty="0"/>
              <a:t>存在 </a:t>
            </a:r>
            <a:r>
              <a:rPr lang="en-US" altLang="zh-CN" dirty="0"/>
              <a:t>/flag</a:t>
            </a:r>
            <a:r>
              <a:rPr lang="zh-CN" altLang="en-US" dirty="0"/>
              <a:t>：</a:t>
            </a:r>
            <a:r>
              <a:rPr lang="en-US" altLang="zh-CN" dirty="0">
                <a:highlight>
                  <a:srgbClr val="00FF00"/>
                </a:highlight>
              </a:rPr>
              <a:t>Write </a:t>
            </a:r>
            <a:r>
              <a:rPr lang="en-US" altLang="zh-CN" dirty="0" err="1">
                <a:highlight>
                  <a:srgbClr val="00FF00"/>
                </a:highlight>
              </a:rPr>
              <a:t>succ</a:t>
            </a:r>
            <a:r>
              <a:rPr lang="en-US" altLang="zh-CN" dirty="0">
                <a:highlight>
                  <a:srgbClr val="00FF00"/>
                </a:highlight>
              </a:rPr>
              <a:t>.</a:t>
            </a:r>
          </a:p>
          <a:p>
            <a:pPr lvl="1"/>
            <a:r>
              <a:rPr lang="zh-CN" altLang="en-US" dirty="0"/>
              <a:t>不存在 </a:t>
            </a:r>
            <a:r>
              <a:rPr lang="en-US" altLang="zh-CN" dirty="0"/>
              <a:t>/flag</a:t>
            </a:r>
            <a:r>
              <a:rPr lang="zh-CN" altLang="en-US" dirty="0"/>
              <a:t>：</a:t>
            </a:r>
            <a:r>
              <a:rPr lang="en-US" altLang="zh-CN" dirty="0">
                <a:highlight>
                  <a:srgbClr val="00FFFF"/>
                </a:highlight>
              </a:rPr>
              <a:t>Write fail.</a:t>
            </a:r>
            <a:endParaRPr lang="zh-CN" altLang="en-US" dirty="0">
              <a:highlight>
                <a:srgbClr val="00FFFF"/>
              </a:highlight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55003131-9DAF-4F21-B9A4-2236E24851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529600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F51B54B-F1F1-4792-BC51-9EBF035B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1DD03F5-596E-401B-9FD7-3360608CB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存在</a:t>
            </a:r>
            <a:r>
              <a:rPr lang="en-US" altLang="zh-CN" dirty="0"/>
              <a:t> /flag</a:t>
            </a:r>
            <a:r>
              <a:rPr lang="zh-CN" altLang="en-US" dirty="0"/>
              <a:t>，但没有读权限</a:t>
            </a:r>
            <a:endParaRPr lang="en-US" altLang="zh-CN" dirty="0"/>
          </a:p>
          <a:p>
            <a:r>
              <a:rPr lang="zh-CN" altLang="en-US" dirty="0"/>
              <a:t>存在程序 </a:t>
            </a:r>
            <a:r>
              <a:rPr lang="en-US" altLang="zh-CN" dirty="0"/>
              <a:t>/</a:t>
            </a:r>
            <a:r>
              <a:rPr lang="en-US" altLang="zh-CN" dirty="0" err="1"/>
              <a:t>readflag</a:t>
            </a:r>
            <a:r>
              <a:rPr lang="zh-CN" altLang="en-US" dirty="0"/>
              <a:t>，应该可以输出 </a:t>
            </a:r>
            <a:r>
              <a:rPr lang="en-US" altLang="zh-CN" dirty="0"/>
              <a:t>flag </a:t>
            </a:r>
            <a:r>
              <a:rPr lang="zh-CN" altLang="en-US" dirty="0"/>
              <a:t>的内容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>
                <a:latin typeface="Consolas" panose="020B0609020204030204" pitchFamily="49" charset="0"/>
              </a:rPr>
              <a:t>dat</a:t>
            </a:r>
            <a:r>
              <a:rPr lang="en-US" altLang="zh-CN" dirty="0"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latin typeface="Consolas" panose="020B0609020204030204" pitchFamily="49" charset="0"/>
              </a:rPr>
              <a:t>subprocess.check_output</a:t>
            </a:r>
            <a:r>
              <a:rPr lang="en-US" altLang="zh-CN" dirty="0">
                <a:latin typeface="Consolas" panose="020B0609020204030204" pitchFamily="49" charset="0"/>
              </a:rPr>
              <a:t>('/</a:t>
            </a:r>
            <a:r>
              <a:rPr lang="en-US" altLang="zh-CN" dirty="0" err="1">
                <a:latin typeface="Consolas" panose="020B0609020204030204" pitchFamily="49" charset="0"/>
              </a:rPr>
              <a:t>readflag</a:t>
            </a:r>
            <a:r>
              <a:rPr lang="en-US" altLang="zh-CN" dirty="0">
                <a:latin typeface="Consolas" panose="020B0609020204030204" pitchFamily="49" charset="0"/>
              </a:rPr>
              <a:t>')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if </a:t>
            </a:r>
            <a:r>
              <a:rPr lang="en-US" altLang="zh-CN" dirty="0" err="1">
                <a:latin typeface="Consolas" panose="020B0609020204030204" pitchFamily="49" charset="0"/>
              </a:rPr>
              <a:t>dat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>
                <a:highlight>
                  <a:srgbClr val="00FFFF"/>
                </a:highlight>
                <a:latin typeface="Consolas" panose="020B0609020204030204" pitchFamily="49" charset="0"/>
              </a:rPr>
              <a:t>INDEX</a:t>
            </a:r>
            <a:r>
              <a:rPr lang="en-US" altLang="zh-CN" dirty="0">
                <a:latin typeface="Consolas" panose="020B0609020204030204" pitchFamily="49" charset="0"/>
              </a:rPr>
              <a:t>]%(2*</a:t>
            </a:r>
            <a:r>
              <a:rPr lang="en-US" altLang="zh-CN" dirty="0">
                <a:highlight>
                  <a:srgbClr val="00FF00"/>
                </a:highlight>
                <a:latin typeface="Consolas" panose="020B0609020204030204" pitchFamily="49" charset="0"/>
              </a:rPr>
              <a:t>BIT</a:t>
            </a:r>
            <a:r>
              <a:rPr lang="en-US" altLang="zh-CN" dirty="0">
                <a:latin typeface="Consolas" panose="020B0609020204030204" pitchFamily="49" charset="0"/>
              </a:rPr>
              <a:t>)&gt;=</a:t>
            </a:r>
            <a:r>
              <a:rPr lang="en-US" altLang="zh-CN" dirty="0">
                <a:highlight>
                  <a:srgbClr val="00FF00"/>
                </a:highlight>
                <a:latin typeface="Consolas" panose="020B0609020204030204" pitchFamily="49" charset="0"/>
              </a:rPr>
              <a:t>BIT</a:t>
            </a:r>
            <a:r>
              <a:rPr lang="en-US" altLang="zh-CN" dirty="0">
                <a:latin typeface="Consolas" panose="020B0609020204030204" pitchFamily="49" charset="0"/>
              </a:rPr>
              <a:t>: input()</a:t>
            </a:r>
          </a:p>
          <a:p>
            <a:pPr lvl="1"/>
            <a:r>
              <a:rPr lang="zh-CN" altLang="en-US" dirty="0">
                <a:latin typeface="Consolas" panose="020B0609020204030204" pitchFamily="49" charset="0"/>
              </a:rPr>
              <a:t>获取程序输出第</a:t>
            </a:r>
            <a:r>
              <a:rPr lang="en-US" altLang="zh-CN" dirty="0">
                <a:highlight>
                  <a:srgbClr val="00FFFF"/>
                </a:highlight>
                <a:latin typeface="+mn-ea"/>
              </a:rPr>
              <a:t>INDEX</a:t>
            </a:r>
            <a:r>
              <a:rPr lang="zh-CN" altLang="en-US" dirty="0">
                <a:latin typeface="+mn-ea"/>
              </a:rPr>
              <a:t>字节的二进制</a:t>
            </a:r>
            <a:r>
              <a:rPr lang="en-US" altLang="zh-CN" dirty="0">
                <a:highlight>
                  <a:srgbClr val="00FF00"/>
                </a:highlight>
                <a:latin typeface="+mn-ea"/>
              </a:rPr>
              <a:t>BIT</a:t>
            </a:r>
            <a:r>
              <a:rPr lang="zh-CN" altLang="en-US" dirty="0">
                <a:latin typeface="+mn-ea"/>
              </a:rPr>
              <a:t>位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二分法获得</a:t>
            </a:r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readflag</a:t>
            </a:r>
            <a:r>
              <a:rPr lang="zh-CN" altLang="en-US" dirty="0">
                <a:latin typeface="+mn-ea"/>
              </a:rPr>
              <a:t>的所有输出</a:t>
            </a:r>
            <a:endParaRPr lang="en-US" altLang="zh-CN" dirty="0">
              <a:latin typeface="+mn-ea"/>
            </a:endParaRPr>
          </a:p>
          <a:p>
            <a:pPr lvl="1"/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这个过程十分痛苦，因为有</a:t>
            </a:r>
            <a:r>
              <a:rPr lang="en-US" altLang="zh-CN" dirty="0" err="1">
                <a:latin typeface="+mn-ea"/>
              </a:rPr>
              <a:t>PoW</a:t>
            </a:r>
            <a:r>
              <a:rPr lang="zh-CN" altLang="en-US" dirty="0">
                <a:latin typeface="+mn-ea"/>
              </a:rPr>
              <a:t>机制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获取每个</a:t>
            </a:r>
            <a:r>
              <a:rPr lang="en-US" altLang="zh-CN" dirty="0">
                <a:latin typeface="+mn-ea"/>
              </a:rPr>
              <a:t>bit</a:t>
            </a:r>
            <a:r>
              <a:rPr lang="zh-CN" altLang="en-US" dirty="0">
                <a:latin typeface="+mn-ea"/>
              </a:rPr>
              <a:t>需要挖</a:t>
            </a:r>
            <a:r>
              <a:rPr lang="en-US" altLang="zh-CN" dirty="0">
                <a:latin typeface="+mn-ea"/>
              </a:rPr>
              <a:t>10</a:t>
            </a:r>
            <a:r>
              <a:rPr lang="zh-CN" altLang="en-US" dirty="0">
                <a:latin typeface="+mn-ea"/>
              </a:rPr>
              <a:t>秒钟左右的矿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写脚本在服务器上跑了两个小时左右，跑完了所有输出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EC8671EB-F438-4DA4-B2BF-0DA9FDF4F9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65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84E596E0-A8A6-4949-9BEF-62EF51E94E3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2137" y="1794881"/>
            <a:ext cx="1882303" cy="40922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738661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21D2738-11B6-4ABB-AA67-ACAD4FBF7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18B1EF6-66A6-4D44-882C-EDEA1E99C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Solve the easy challenge first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(((((?470&gt;0%)()4033;9)(+&lt;)=54341)9 !38;100 )=%19;8(7 (()xt~trowutge&amp;uc%u+cboapmhdm0%&amp;</a:t>
            </a:r>
            <a:r>
              <a:rPr lang="en-US" altLang="zh-CN" dirty="0" err="1">
                <a:latin typeface="Consolas" panose="020B0609020204030204" pitchFamily="49" charset="0"/>
              </a:rPr>
              <a:t>tgjs_c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看来需要解答一个问题才能得到 </a:t>
            </a:r>
            <a:r>
              <a:rPr lang="en-US" altLang="zh-CN" dirty="0">
                <a:latin typeface="+mn-ea"/>
              </a:rPr>
              <a:t>flag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但后面这串东西是啥？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发现后面的内容是动态的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</a:rPr>
              <a:t>会变，所以没法二分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21AD04A7-60BB-48B1-BB36-A6E441D7A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7469397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C8485B2-72F7-408A-B34D-D18375FF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 #3.5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FE5C0F9-979C-4774-82C1-3221AD138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现在是凌晨</a:t>
            </a:r>
            <a:r>
              <a:rPr lang="en-US" altLang="zh-CN" dirty="0"/>
              <a:t>3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写个爬虫把日志都爬下来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看看别的队是怎么做的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没什么思路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64B45C73-BAC2-4474-A5FA-4702204437F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5348949" y="2072640"/>
            <a:ext cx="6787632" cy="3399472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76F2FC18-6F00-4343-9187-5A8815AB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757348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20DF366-00B7-40EB-BAA1-247EF204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 #4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CA4C47D-FF22-451B-97FC-D31A470C0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现在是凌晨</a:t>
            </a:r>
            <a:r>
              <a:rPr lang="en-US" altLang="zh-CN" dirty="0"/>
              <a:t>3</a:t>
            </a:r>
            <a:r>
              <a:rPr lang="zh-CN" altLang="en-US" dirty="0"/>
              <a:t>点半</a:t>
            </a:r>
            <a:endParaRPr lang="en-US" altLang="zh-CN" dirty="0"/>
          </a:p>
          <a:p>
            <a:r>
              <a:rPr lang="zh-CN" altLang="en-US" dirty="0"/>
              <a:t>既然能提供 </a:t>
            </a:r>
            <a:r>
              <a:rPr lang="en-US" altLang="zh-CN" dirty="0"/>
              <a:t>HTTP </a:t>
            </a:r>
            <a:r>
              <a:rPr lang="zh-CN" altLang="en-US" dirty="0"/>
              <a:t>服务，肯定有 </a:t>
            </a:r>
            <a:r>
              <a:rPr lang="en-US" altLang="zh-CN" dirty="0"/>
              <a:t>TCP </a:t>
            </a:r>
            <a:r>
              <a:rPr lang="zh-CN" altLang="en-US" dirty="0"/>
              <a:t>连接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 </a:t>
            </a:r>
            <a:r>
              <a:rPr lang="en-US" altLang="zh-CN" dirty="0" err="1"/>
              <a:t>ncat</a:t>
            </a:r>
            <a:r>
              <a:rPr lang="en-US" altLang="zh-CN" dirty="0"/>
              <a:t> </a:t>
            </a:r>
            <a:r>
              <a:rPr lang="zh-CN" altLang="en-US" dirty="0"/>
              <a:t>连上这道题的 </a:t>
            </a:r>
            <a:r>
              <a:rPr lang="en-US" altLang="zh-CN" dirty="0"/>
              <a:t>web server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import </a:t>
            </a:r>
            <a:r>
              <a:rPr lang="en-US" altLang="zh-CN" dirty="0" err="1">
                <a:latin typeface="Consolas" panose="020B0609020204030204" pitchFamily="49" charset="0"/>
              </a:rPr>
              <a:t>os</a:t>
            </a:r>
            <a:r>
              <a:rPr lang="en-US" altLang="zh-CN" dirty="0">
                <a:latin typeface="Consolas" panose="020B0609020204030204" pitchFamily="49" charset="0"/>
              </a:rPr>
              <a:t/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for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 in </a:t>
            </a:r>
            <a:r>
              <a:rPr lang="en-US" altLang="zh-CN" dirty="0" smtClean="0">
                <a:latin typeface="Consolas" panose="020B0609020204030204" pitchFamily="49" charset="0"/>
              </a:rPr>
              <a:t>range(1000):</a:t>
            </a:r>
            <a:r>
              <a:rPr lang="en-US" altLang="zh-CN" dirty="0">
                <a:latin typeface="Consolas" panose="020B0609020204030204" pitchFamily="49" charset="0"/>
              </a:rPr>
              <a:t/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  </a:t>
            </a:r>
            <a:r>
              <a:rPr lang="en-US" altLang="zh-CN" dirty="0" err="1">
                <a:latin typeface="Consolas" panose="020B0609020204030204" pitchFamily="49" charset="0"/>
              </a:rPr>
              <a:t>os.fdopen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i,"w</a:t>
            </a:r>
            <a:r>
              <a:rPr lang="en-US" altLang="zh-CN" dirty="0">
                <a:latin typeface="Consolas" panose="020B0609020204030204" pitchFamily="49" charset="0"/>
              </a:rPr>
              <a:t>").write("</a:t>
            </a:r>
            <a:r>
              <a:rPr lang="en-US" altLang="zh-CN" dirty="0" err="1">
                <a:latin typeface="Consolas" panose="020B0609020204030204" pitchFamily="49" charset="0"/>
              </a:rPr>
              <a:t>ERROR%d</a:t>
            </a:r>
            <a:r>
              <a:rPr lang="en-US" altLang="zh-CN" dirty="0">
                <a:latin typeface="Consolas" panose="020B0609020204030204" pitchFamily="49" charset="0"/>
              </a:rPr>
              <a:t>"%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</a:p>
          <a:p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2C3B1012-601C-4571-B3B6-C7746D904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68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03C5395A-4B55-4E7F-AD61-D5C141E143D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43855" y="2834588"/>
            <a:ext cx="3749365" cy="11888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72500" y="3530600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此处</a:t>
            </a:r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</a:rPr>
              <a:t>说明在服务器</a:t>
            </a:r>
            <a:r>
              <a:rPr lang="en-US" altLang="zh-CN" dirty="0" err="1" smtClean="0">
                <a:solidFill>
                  <a:srgbClr val="FF0000"/>
                </a:solidFill>
              </a:rPr>
              <a:t>fd</a:t>
            </a:r>
            <a:r>
              <a:rPr lang="zh-CN" altLang="en-US" dirty="0" smtClean="0">
                <a:solidFill>
                  <a:srgbClr val="FF0000"/>
                </a:solidFill>
              </a:rPr>
              <a:t>是</a:t>
            </a:r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</a:rPr>
              <a:t>！！！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37797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EAC4CC1-7860-4125-9583-D9A371A1D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DEBEE5C-834B-4FEE-A733-3B082BA66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import </a:t>
            </a:r>
            <a:r>
              <a:rPr lang="en-US" altLang="zh-CN" dirty="0" err="1">
                <a:latin typeface="Consolas" panose="020B0609020204030204" pitchFamily="49" charset="0"/>
              </a:rPr>
              <a:t>os,subprocess,json</a:t>
            </a:r>
            <a:r>
              <a:rPr lang="en-US" altLang="zh-CN" dirty="0">
                <a:latin typeface="Consolas" panose="020B0609020204030204" pitchFamily="49" charset="0"/>
              </a:rPr>
              <a:t/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o=</a:t>
            </a:r>
            <a:r>
              <a:rPr lang="en-US" altLang="zh-CN" dirty="0" err="1">
                <a:latin typeface="Consolas" panose="020B0609020204030204" pitchFamily="49" charset="0"/>
              </a:rPr>
              <a:t>subprocess.check_output</a:t>
            </a:r>
            <a:r>
              <a:rPr lang="en-US" altLang="zh-CN" dirty="0">
                <a:latin typeface="Consolas" panose="020B0609020204030204" pitchFamily="49" charset="0"/>
              </a:rPr>
              <a:t>("/</a:t>
            </a:r>
            <a:r>
              <a:rPr lang="en-US" altLang="zh-CN" dirty="0" err="1">
                <a:latin typeface="Consolas" panose="020B0609020204030204" pitchFamily="49" charset="0"/>
              </a:rPr>
              <a:t>readflag</a:t>
            </a:r>
            <a:r>
              <a:rPr lang="en-US" altLang="zh-CN" dirty="0">
                <a:latin typeface="Consolas" panose="020B0609020204030204" pitchFamily="49" charset="0"/>
              </a:rPr>
              <a:t>")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 err="1">
                <a:latin typeface="Consolas" panose="020B0609020204030204" pitchFamily="49" charset="0"/>
              </a:rPr>
              <a:t>os.fdopen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zh-CN" dirty="0">
                <a:latin typeface="Consolas" panose="020B0609020204030204" pitchFamily="49" charset="0"/>
              </a:rPr>
              <a:t>,"w").write(</a:t>
            </a:r>
            <a:r>
              <a:rPr lang="en-US" altLang="zh-CN" dirty="0" err="1">
                <a:latin typeface="Consolas" panose="020B0609020204030204" pitchFamily="49" charset="0"/>
              </a:rPr>
              <a:t>json.dumps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o.decode</a:t>
            </a:r>
            <a:r>
              <a:rPr lang="en-US" altLang="zh-CN" dirty="0">
                <a:latin typeface="Consolas" panose="020B0609020204030204" pitchFamily="49" charset="0"/>
              </a:rPr>
              <a:t>()))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+mn-ea"/>
              </a:rPr>
              <a:t>Solve the easy challenge first</a:t>
            </a:r>
            <a:br>
              <a:rPr lang="en-US" altLang="zh-CN" dirty="0">
                <a:latin typeface="+mn-ea"/>
              </a:rPr>
            </a:br>
            <a:r>
              <a:rPr lang="en-US" altLang="zh-CN" dirty="0">
                <a:latin typeface="+mn-ea"/>
              </a:rPr>
              <a:t>(((((242322)-(81435))+(-624407))-(-604125))+(-769875))</a:t>
            </a:r>
            <a:br>
              <a:rPr lang="en-US" altLang="zh-CN" dirty="0">
                <a:latin typeface="+mn-ea"/>
              </a:rPr>
            </a:br>
            <a:r>
              <a:rPr lang="en-US" altLang="zh-CN" dirty="0">
                <a:latin typeface="+mn-ea"/>
              </a:rPr>
              <a:t>input your answer:</a:t>
            </a:r>
            <a:br>
              <a:rPr lang="en-US" altLang="zh-CN" dirty="0">
                <a:latin typeface="+mn-ea"/>
              </a:rPr>
            </a:br>
            <a:r>
              <a:rPr lang="en-US" altLang="zh-CN" dirty="0">
                <a:latin typeface="+mn-ea"/>
              </a:rPr>
              <a:t>calculate error!</a:t>
            </a:r>
            <a:endParaRPr lang="zh-CN" altLang="en-US" dirty="0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554209EC-40A0-4AFD-A657-03ABE341BF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69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BFE2F696-7A14-4B08-A714-CD0DC63C6F6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6838" y="3230469"/>
            <a:ext cx="5578323" cy="807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1800" y="2882900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此处</a:t>
            </a:r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r>
              <a:rPr lang="zh-CN" altLang="en-US" dirty="0" smtClean="0"/>
              <a:t>与上页对应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9355318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B34CFD7-2CC6-4B41-B406-3199A510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7.png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="" xmlns:a16="http://schemas.microsoft.com/office/drawing/2014/main" id="{1837EEDE-FCCA-4104-AFC9-999111CF3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" y="3556464"/>
            <a:ext cx="6040437" cy="568984"/>
          </a:xfrm>
        </p:spPr>
      </p:pic>
      <p:pic>
        <p:nvPicPr>
          <p:cNvPr id="9" name="内容占位符 8">
            <a:extLst>
              <a:ext uri="{FF2B5EF4-FFF2-40B4-BE49-F238E27FC236}">
                <a16:creationId xmlns="" xmlns:a16="http://schemas.microsoft.com/office/drawing/2014/main" id="{E02C36EA-5358-47AB-994E-F41B0A3A863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8145780" y="3307216"/>
            <a:ext cx="1940878" cy="106748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AA6275E-AF8A-400A-8F78-7C9CD0B5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6784532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81D506B-D6EF-4F66-9A7A-E92BA992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 #4 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DB5A5DA-5C69-451D-8B3D-88D9DDBC9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import </a:t>
            </a:r>
            <a:r>
              <a:rPr lang="en-US" altLang="zh-CN" dirty="0" err="1">
                <a:latin typeface="Consolas" panose="020B0609020204030204" pitchFamily="49" charset="0"/>
              </a:rPr>
              <a:t>subprocess,os</a:t>
            </a:r>
            <a:r>
              <a:rPr lang="en-US" altLang="zh-CN" dirty="0">
                <a:latin typeface="Consolas" panose="020B0609020204030204" pitchFamily="49" charset="0"/>
              </a:rPr>
              <a:t/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dd=</a:t>
            </a:r>
            <a:r>
              <a:rPr lang="en-US" altLang="zh-CN" dirty="0" err="1">
                <a:latin typeface="Consolas" panose="020B0609020204030204" pitchFamily="49" charset="0"/>
              </a:rPr>
              <a:t>os.fdopen</a:t>
            </a:r>
            <a:r>
              <a:rPr lang="en-US" altLang="zh-CN" dirty="0">
                <a:latin typeface="Consolas" panose="020B0609020204030204" pitchFamily="49" charset="0"/>
              </a:rPr>
              <a:t>(4,"w")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p=</a:t>
            </a:r>
            <a:r>
              <a:rPr lang="en-US" altLang="zh-CN" dirty="0" err="1">
                <a:latin typeface="Consolas" panose="020B0609020204030204" pitchFamily="49" charset="0"/>
              </a:rPr>
              <a:t>subprocess.Popen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    executable="/</a:t>
            </a:r>
            <a:r>
              <a:rPr lang="en-US" altLang="zh-CN" dirty="0" err="1">
                <a:latin typeface="Consolas" panose="020B0609020204030204" pitchFamily="49" charset="0"/>
              </a:rPr>
              <a:t>readflag</a:t>
            </a:r>
            <a:r>
              <a:rPr lang="en-US" altLang="zh-CN" dirty="0">
                <a:latin typeface="Consolas" panose="020B0609020204030204" pitchFamily="49" charset="0"/>
              </a:rPr>
              <a:t>",</a:t>
            </a:r>
            <a:r>
              <a:rPr lang="en-US" altLang="zh-CN" dirty="0" err="1">
                <a:latin typeface="Consolas" panose="020B0609020204030204" pitchFamily="49" charset="0"/>
              </a:rPr>
              <a:t>args</a:t>
            </a:r>
            <a:r>
              <a:rPr lang="en-US" altLang="zh-CN" dirty="0">
                <a:latin typeface="Consolas" panose="020B0609020204030204" pitchFamily="49" charset="0"/>
              </a:rPr>
              <a:t>=[],shell=True,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stdout</a:t>
            </a:r>
            <a:r>
              <a:rPr lang="en-US" altLang="zh-CN" dirty="0"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latin typeface="Consolas" panose="020B0609020204030204" pitchFamily="49" charset="0"/>
              </a:rPr>
              <a:t>subprocess.PIPE,stdin</a:t>
            </a:r>
            <a:r>
              <a:rPr lang="en-US" altLang="zh-CN" dirty="0"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latin typeface="Consolas" panose="020B0609020204030204" pitchFamily="49" charset="0"/>
              </a:rPr>
              <a:t>subprocess.PIPE</a:t>
            </a:r>
            <a:r>
              <a:rPr lang="en-US" altLang="zh-CN" dirty="0">
                <a:latin typeface="Consolas" panose="020B0609020204030204" pitchFamily="49" charset="0"/>
              </a:rPr>
              <a:t/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)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s=</a:t>
            </a:r>
            <a:r>
              <a:rPr lang="en-US" altLang="zh-CN" dirty="0" err="1">
                <a:latin typeface="Consolas" panose="020B0609020204030204" pitchFamily="49" charset="0"/>
              </a:rPr>
              <a:t>p.stdout.readline</a:t>
            </a:r>
            <a:r>
              <a:rPr lang="en-US" altLang="zh-CN" dirty="0">
                <a:latin typeface="Consolas" panose="020B0609020204030204" pitchFamily="49" charset="0"/>
              </a:rPr>
              <a:t>().decode()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s=</a:t>
            </a:r>
            <a:r>
              <a:rPr lang="en-US" altLang="zh-CN" dirty="0" err="1">
                <a:latin typeface="Consolas" panose="020B0609020204030204" pitchFamily="49" charset="0"/>
              </a:rPr>
              <a:t>p.stdout.readline</a:t>
            </a:r>
            <a:r>
              <a:rPr lang="en-US" altLang="zh-CN" dirty="0">
                <a:latin typeface="Consolas" panose="020B0609020204030204" pitchFamily="49" charset="0"/>
              </a:rPr>
              <a:t>().decode()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s=str(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</a:rPr>
              <a:t>eval</a:t>
            </a:r>
            <a:r>
              <a:rPr lang="en-US" altLang="zh-CN" dirty="0">
                <a:latin typeface="Consolas" panose="020B0609020204030204" pitchFamily="49" charset="0"/>
              </a:rPr>
              <a:t>(s))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s=</a:t>
            </a:r>
            <a:r>
              <a:rPr lang="en-US" altLang="zh-CN" dirty="0" err="1">
                <a:latin typeface="Consolas" panose="020B0609020204030204" pitchFamily="49" charset="0"/>
              </a:rPr>
              <a:t>p.</a:t>
            </a:r>
            <a:r>
              <a:rPr lang="en-US" altLang="zh-CN" dirty="0" err="1">
                <a:highlight>
                  <a:srgbClr val="FFFF00"/>
                </a:highlight>
                <a:latin typeface="Consolas" panose="020B0609020204030204" pitchFamily="49" charset="0"/>
              </a:rPr>
              <a:t>communicate</a:t>
            </a:r>
            <a:r>
              <a:rPr lang="en-US" altLang="zh-CN" dirty="0">
                <a:latin typeface="Consolas" panose="020B0609020204030204" pitchFamily="49" charset="0"/>
              </a:rPr>
              <a:t>((s+'\n').encode())[0]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 err="1">
                <a:latin typeface="Consolas" panose="020B0609020204030204" pitchFamily="49" charset="0"/>
              </a:rPr>
              <a:t>dd.write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s.decode</a:t>
            </a:r>
            <a:r>
              <a:rPr lang="en-US" altLang="zh-CN" dirty="0">
                <a:latin typeface="Consolas" panose="020B0609020204030204" pitchFamily="49" charset="0"/>
              </a:rPr>
              <a:t>()+'\n')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B4613A2D-74D3-410D-8735-418C68B3F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70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03553F04-C478-4C0E-A6C4-9E54042C750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3643" y="71871"/>
            <a:ext cx="7132938" cy="19204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597487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49C3504-9965-4F0C-8537-A1B664A2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58D5989-B358-4C0B-BFC0-B5230E5E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在凌晨</a:t>
            </a:r>
            <a:r>
              <a:rPr lang="en-US" altLang="zh-CN" dirty="0"/>
              <a:t>4</a:t>
            </a:r>
            <a:r>
              <a:rPr lang="zh-CN" altLang="en-US" dirty="0"/>
              <a:t>点拿到了 </a:t>
            </a:r>
            <a:r>
              <a:rPr lang="en-US" altLang="zh-CN" dirty="0"/>
              <a:t>flag</a:t>
            </a:r>
          </a:p>
          <a:p>
            <a:endParaRPr lang="en-US" altLang="zh-CN" dirty="0"/>
          </a:p>
          <a:p>
            <a:r>
              <a:rPr lang="zh-CN" altLang="en-US" dirty="0"/>
              <a:t>应该是非预期解</a:t>
            </a:r>
            <a:endParaRPr lang="en-US" altLang="zh-CN" dirty="0"/>
          </a:p>
          <a:p>
            <a:r>
              <a:rPr lang="zh-CN" altLang="en-US" dirty="0"/>
              <a:t>因为没用到 </a:t>
            </a:r>
            <a:r>
              <a:rPr lang="en-US" altLang="zh-CN" dirty="0"/>
              <a:t>/write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CAC81805-257F-42BD-A072-DF7BBE43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695577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B42EC32-C592-4174-8DC3-81F9D53A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108F0A3-48D7-4406-BB3E-94C6021AD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Misc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☆☆☆　　</a:t>
            </a:r>
            <a:r>
              <a:rPr lang="en-US" altLang="zh-CN" dirty="0" err="1"/>
              <a:t>Misc</a:t>
            </a:r>
            <a:r>
              <a:rPr lang="zh-CN" altLang="en-US" dirty="0"/>
              <a:t>杂烩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　　　　</a:t>
            </a:r>
            <a:r>
              <a:rPr lang="en-US" altLang="zh-CN" dirty="0"/>
              <a:t>life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　　　</a:t>
            </a:r>
            <a:r>
              <a:rPr lang="en-US" altLang="zh-CN" dirty="0" err="1"/>
              <a:t>mc_joinin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　　　</a:t>
            </a:r>
            <a:r>
              <a:rPr lang="en-US" altLang="zh-CN" dirty="0" err="1"/>
              <a:t>mc_champion</a:t>
            </a:r>
            <a:endParaRPr lang="en-US" altLang="zh-CN" dirty="0">
              <a:highlight>
                <a:srgbClr val="00FF00"/>
              </a:highlight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　　　</a:t>
            </a:r>
            <a:r>
              <a:rPr lang="en-US" altLang="zh-CN" dirty="0" err="1"/>
              <a:t>mc_easybgm</a:t>
            </a:r>
            <a:endParaRPr lang="en-US" altLang="zh-CN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r>
              <a:rPr lang="en-US" altLang="zh-CN" dirty="0"/>
              <a:t>Web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　　　</a:t>
            </a:r>
            <a:r>
              <a:rPr lang="en-US" altLang="zh-CN" dirty="0"/>
              <a:t>check in</a:t>
            </a:r>
            <a:endParaRPr lang="en-US" altLang="zh-CN" dirty="0">
              <a:highlight>
                <a:srgbClr val="00FF00"/>
              </a:highlight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☆☆☆☆☆</a:t>
            </a:r>
            <a:r>
              <a:rPr lang="en-US" altLang="zh-CN" dirty="0" err="1"/>
              <a:t>mc_logclient</a:t>
            </a:r>
            <a:endParaRPr lang="en-US" altLang="zh-CN" dirty="0">
              <a:highlight>
                <a:srgbClr val="00FF00"/>
              </a:highlight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ADB467DE-5C38-49F7-ADBA-7874B8DCD2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905089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6403188-7E3B-494E-BA3E-30E84E68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附录：常用</a:t>
            </a:r>
            <a:r>
              <a:rPr lang="en-US" altLang="zh-CN" dirty="0" err="1"/>
              <a:t>Misc&amp;Web</a:t>
            </a:r>
            <a:r>
              <a:rPr lang="zh-CN" altLang="en-US" dirty="0"/>
              <a:t>工具列表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D0162C2-6102-437A-9835-7B08DDF25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Kali Linux</a:t>
            </a:r>
            <a:r>
              <a:rPr lang="zh-CN" altLang="en-US" sz="2400" dirty="0"/>
              <a:t>（操作系统）：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装就完事了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400" dirty="0"/>
              <a:t>Python &amp; NodeJS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写脚本用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400" dirty="0" err="1"/>
              <a:t>WireShark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流量分析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400" dirty="0"/>
              <a:t>Fiddler</a:t>
            </a:r>
            <a:r>
              <a:rPr lang="zh-CN" altLang="en-US" sz="2400" dirty="0"/>
              <a:t>：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抓包、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流量分析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400" dirty="0" err="1"/>
              <a:t>StegSolve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图片隐写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400" dirty="0"/>
              <a:t>010 Editor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文件格式分析、隐写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400" dirty="0"/>
              <a:t>Adobe</a:t>
            </a:r>
            <a:r>
              <a:rPr lang="zh-CN" altLang="en-US" sz="2400" dirty="0"/>
              <a:t>全家桶（</a:t>
            </a:r>
            <a:r>
              <a:rPr lang="en-US" altLang="zh-CN" sz="2400" dirty="0"/>
              <a:t>PS</a:t>
            </a:r>
            <a:r>
              <a:rPr lang="zh-CN" altLang="en-US" sz="2400" dirty="0"/>
              <a:t>、</a:t>
            </a:r>
            <a:r>
              <a:rPr lang="en-US" altLang="zh-CN" sz="2400" dirty="0"/>
              <a:t>AU</a:t>
            </a:r>
            <a:r>
              <a:rPr lang="zh-CN" altLang="en-US" sz="2400" dirty="0"/>
              <a:t>、</a:t>
            </a:r>
            <a:r>
              <a:rPr lang="en-US" altLang="zh-CN" sz="2400" dirty="0"/>
              <a:t>Acrobat</a:t>
            </a:r>
            <a:r>
              <a:rPr lang="zh-CN" altLang="en-US" sz="2400" dirty="0"/>
              <a:t>）：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各种隐写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400" dirty="0"/>
              <a:t>Advanced Archive Password Recovery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爆破压缩包密码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400" dirty="0"/>
              <a:t>常用文本编辑器的各种插件：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处理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Base64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Hex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URL Encode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JSON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格式化等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400" strike="sngStrike" dirty="0" err="1">
                <a:solidFill>
                  <a:schemeClr val="bg1">
                    <a:lumMod val="50000"/>
                  </a:schemeClr>
                </a:solidFill>
              </a:rPr>
              <a:t>MineCraft</a:t>
            </a:r>
            <a:r>
              <a:rPr lang="en-US" altLang="zh-CN" sz="2400" strike="sngStrike" dirty="0">
                <a:solidFill>
                  <a:schemeClr val="bg1">
                    <a:lumMod val="50000"/>
                  </a:schemeClr>
                </a:solidFill>
              </a:rPr>
              <a:t> 1.15.2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F82FD2FD-ED7D-4C6A-9B11-D8F22992C4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2904042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7A87679-0656-4C46-A023-7B3AC84B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593CC25A-D7A0-46A0-B68A-4D29FB4F5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57238" y="3246545"/>
            <a:ext cx="4237087" cy="1188823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="" xmlns:a16="http://schemas.microsoft.com/office/drawing/2014/main" id="{AD8CC1F8-0ED8-4E1B-81D1-27590CAE7F9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7518121" y="2613660"/>
            <a:ext cx="3196196" cy="245459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D590A1A-CFF9-43C1-9BE7-DE74FEFE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764570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9CF4198-5558-4345-9900-979E55494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内容占位符 11">
            <a:extLst>
              <a:ext uri="{FF2B5EF4-FFF2-40B4-BE49-F238E27FC236}">
                <a16:creationId xmlns="" xmlns:a16="http://schemas.microsoft.com/office/drawing/2014/main" id="{EBDFCEAF-29FA-4ED4-8591-66941914A1C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3282013" y="3520440"/>
            <a:ext cx="8666132" cy="64103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C74528E-29ED-40BE-B8F9-3B780412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="" xmlns:a16="http://schemas.microsoft.com/office/drawing/2014/main" id="{11E6911C-96B3-4CF8-BE14-57101415E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03702" y="3268980"/>
            <a:ext cx="2627210" cy="11439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729553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Zimbabwe-l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Zimbabwe-light" id="{238907D6-8A12-4710-A8BE-5F6D1A03413B}" vid="{5C38035C-13CA-47BF-B369-627DC544AAF2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Zimbabwe-light</Template>
  <TotalTime>883</TotalTime>
  <Words>976</Words>
  <Application>Microsoft Office PowerPoint</Application>
  <PresentationFormat>自定义</PresentationFormat>
  <Paragraphs>300</Paragraphs>
  <Slides>73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4" baseType="lpstr">
      <vt:lpstr>Zimbabwe-light</vt:lpstr>
      <vt:lpstr>De1CTF 部分题目回顾</vt:lpstr>
      <vt:lpstr>De1CTF 部分题目回顾</vt:lpstr>
      <vt:lpstr>[misc] Misc杂烩</vt:lpstr>
      <vt:lpstr>附件是个pcap</vt:lpstr>
      <vt:lpstr>很多腾讯云主机监控的负载上报请求</vt:lpstr>
      <vt:lpstr>去掉之后还剩7个文件上传的请求</vt:lpstr>
      <vt:lpstr>7.png</vt:lpstr>
      <vt:lpstr>幻灯片 8</vt:lpstr>
      <vt:lpstr>幻灯片 9</vt:lpstr>
      <vt:lpstr>爆破下密码，是DE34Q1</vt:lpstr>
      <vt:lpstr>幻灯片 11</vt:lpstr>
      <vt:lpstr>www.rarlab.com/technote.htm</vt:lpstr>
      <vt:lpstr>改成 File header</vt:lpstr>
      <vt:lpstr>幻灯片 14</vt:lpstr>
      <vt:lpstr>[misc] life</vt:lpstr>
      <vt:lpstr>game.jpg</vt:lpstr>
      <vt:lpstr>幻灯片 17</vt:lpstr>
      <vt:lpstr>幻灯片 18</vt:lpstr>
      <vt:lpstr>幻灯片 19</vt:lpstr>
      <vt:lpstr>幻灯片 20</vt:lpstr>
      <vt:lpstr>幻灯片 21</vt:lpstr>
      <vt:lpstr>幻灯片 22</vt:lpstr>
      <vt:lpstr>[misc] mc_joinin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[misc] mc_champion</vt:lpstr>
      <vt:lpstr>幻灯片 32</vt:lpstr>
      <vt:lpstr>幻灯片 33</vt:lpstr>
      <vt:lpstr>幻灯片 34</vt:lpstr>
      <vt:lpstr>幻灯片 35</vt:lpstr>
      <vt:lpstr>[misc] mc_easybgm</vt:lpstr>
      <vt:lpstr>音频隐写</vt:lpstr>
      <vt:lpstr>频谱</vt:lpstr>
      <vt:lpstr>元信息</vt:lpstr>
      <vt:lpstr>MP3stego</vt:lpstr>
      <vt:lpstr>幻灯片 41</vt:lpstr>
      <vt:lpstr>MP3每个帧的头部</vt:lpstr>
      <vt:lpstr>幻灯片 43</vt:lpstr>
      <vt:lpstr>幻灯片 44</vt:lpstr>
      <vt:lpstr>[web] check in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预期解</vt:lpstr>
      <vt:lpstr>[web] mc_logclient</vt:lpstr>
      <vt:lpstr>幻灯片 56</vt:lpstr>
      <vt:lpstr>幻灯片 57</vt:lpstr>
      <vt:lpstr>幻灯片 58</vt:lpstr>
      <vt:lpstr>幻灯片 59</vt:lpstr>
      <vt:lpstr>幻灯片 60</vt:lpstr>
      <vt:lpstr>Idea #0</vt:lpstr>
      <vt:lpstr>Idea #1</vt:lpstr>
      <vt:lpstr>Idea #2</vt:lpstr>
      <vt:lpstr>Idea #3</vt:lpstr>
      <vt:lpstr>幻灯片 65</vt:lpstr>
      <vt:lpstr>幻灯片 66</vt:lpstr>
      <vt:lpstr>Idea #3.5</vt:lpstr>
      <vt:lpstr>Idea #4</vt:lpstr>
      <vt:lpstr>幻灯片 69</vt:lpstr>
      <vt:lpstr>Idea #4 works</vt:lpstr>
      <vt:lpstr>幻灯片 71</vt:lpstr>
      <vt:lpstr>目录</vt:lpstr>
      <vt:lpstr>附录：常用Misc&amp;Web工具列表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De1CTF 部分题目回顾</dc:title>
  <dc:creator>xmcp</dc:creator>
  <cp:lastModifiedBy>Pc</cp:lastModifiedBy>
  <cp:revision>45</cp:revision>
  <dcterms:created xsi:type="dcterms:W3CDTF">2020-05-05T16:54:31Z</dcterms:created>
  <dcterms:modified xsi:type="dcterms:W3CDTF">2020-05-10T16:28:48Z</dcterms:modified>
</cp:coreProperties>
</file>